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345" r:id="rId2"/>
    <p:sldId id="333" r:id="rId3"/>
    <p:sldId id="292" r:id="rId4"/>
    <p:sldId id="296" r:id="rId5"/>
    <p:sldId id="329" r:id="rId6"/>
    <p:sldId id="314" r:id="rId7"/>
    <p:sldId id="328" r:id="rId8"/>
    <p:sldId id="318" r:id="rId9"/>
    <p:sldId id="339" r:id="rId10"/>
    <p:sldId id="290" r:id="rId11"/>
    <p:sldId id="335" r:id="rId12"/>
    <p:sldId id="336" r:id="rId13"/>
    <p:sldId id="347" r:id="rId14"/>
    <p:sldId id="293" r:id="rId15"/>
    <p:sldId id="346" r:id="rId16"/>
    <p:sldId id="319"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78" d="100"/>
          <a:sy n="78" d="100"/>
        </p:scale>
        <p:origin x="930"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5" tIns="47112" rIns="94225" bIns="47112" rtlCol="0"/>
          <a:lstStyle>
            <a:lvl1pPr algn="r">
              <a:defRPr sz="1200"/>
            </a:lvl1pPr>
          </a:lstStyle>
          <a:p>
            <a:fld id="{2DE198D2-50D9-4561-9BC5-0BF23861F6D8}" type="datetimeFigureOut">
              <a:rPr lang="en-US" smtClean="0"/>
              <a:t>5/7/2024</a:t>
            </a:fld>
            <a:endParaRPr lang="en-US"/>
          </a:p>
        </p:txBody>
      </p:sp>
      <p:sp>
        <p:nvSpPr>
          <p:cNvPr id="4" name="Footer Placeholder 3"/>
          <p:cNvSpPr>
            <a:spLocks noGrp="1"/>
          </p:cNvSpPr>
          <p:nvPr>
            <p:ph type="ftr" sz="quarter" idx="2"/>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5" name="Slide Number Placeholder 4"/>
          <p:cNvSpPr>
            <a:spLocks noGrp="1"/>
          </p:cNvSpPr>
          <p:nvPr>
            <p:ph type="sldNum" sz="quarter" idx="3"/>
          </p:nvPr>
        </p:nvSpPr>
        <p:spPr>
          <a:xfrm>
            <a:off x="4023092" y="8917421"/>
            <a:ext cx="3077739" cy="469424"/>
          </a:xfrm>
          <a:prstGeom prst="rect">
            <a:avLst/>
          </a:prstGeom>
        </p:spPr>
        <p:txBody>
          <a:bodyPr vert="horz" lIns="94225" tIns="47112" rIns="94225" bIns="47112" rtlCol="0" anchor="b"/>
          <a:lstStyle>
            <a:lvl1pPr algn="r">
              <a:defRPr sz="1200"/>
            </a:lvl1pPr>
          </a:lstStyle>
          <a:p>
            <a:fld id="{E5064C65-193C-4C9A-AAFC-23DE2A4484C2}" type="slidenum">
              <a:rPr lang="en-US" smtClean="0"/>
              <a:t>‹#›</a:t>
            </a:fld>
            <a:endParaRPr lang="en-US"/>
          </a:p>
        </p:txBody>
      </p:sp>
    </p:spTree>
    <p:extLst>
      <p:ext uri="{BB962C8B-B14F-4D97-AF65-F5344CB8AC3E}">
        <p14:creationId xmlns:p14="http://schemas.microsoft.com/office/powerpoint/2010/main" val="2011196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2" rIns="94225" bIns="47112" rtlCol="0"/>
          <a:lstStyle>
            <a:lvl1pPr algn="r">
              <a:defRPr sz="1200"/>
            </a:lvl1pPr>
          </a:lstStyle>
          <a:p>
            <a:fld id="{9512BC0A-F00A-4A2B-892A-B44A20B3884C}" type="datetimeFigureOut">
              <a:rPr lang="en-US" smtClean="0"/>
              <a:t>5/7/2024</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4225" tIns="47112" rIns="94225" bIns="47112"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7" name="Slide Number Placeholder 6"/>
          <p:cNvSpPr>
            <a:spLocks noGrp="1"/>
          </p:cNvSpPr>
          <p:nvPr>
            <p:ph type="sldNum" sz="quarter" idx="5"/>
          </p:nvPr>
        </p:nvSpPr>
        <p:spPr>
          <a:xfrm>
            <a:off x="4023092" y="8917421"/>
            <a:ext cx="3077739" cy="469424"/>
          </a:xfrm>
          <a:prstGeom prst="rect">
            <a:avLst/>
          </a:prstGeom>
        </p:spPr>
        <p:txBody>
          <a:bodyPr vert="horz" lIns="94225" tIns="47112" rIns="94225" bIns="47112" rtlCol="0" anchor="b"/>
          <a:lstStyle>
            <a:lvl1pPr algn="r">
              <a:defRPr sz="1200"/>
            </a:lvl1pPr>
          </a:lstStyle>
          <a:p>
            <a:fld id="{2DA36FCF-F9F1-4A5C-B9ED-29510F7BE823}" type="slidenum">
              <a:rPr lang="en-US" smtClean="0"/>
              <a:t>‹#›</a:t>
            </a:fld>
            <a:endParaRPr lang="en-US"/>
          </a:p>
        </p:txBody>
      </p:sp>
    </p:spTree>
    <p:extLst>
      <p:ext uri="{BB962C8B-B14F-4D97-AF65-F5344CB8AC3E}">
        <p14:creationId xmlns:p14="http://schemas.microsoft.com/office/powerpoint/2010/main" val="4753680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3B545-40CC-34B2-3E4C-A68D8D08B4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BF6EE6-2938-CFFD-4507-A44CCF7DD3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5AF0CA-A0A5-8DED-CA4C-B91DD48EF98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7B81CFE-AF9E-0C1E-3C19-28DA9D8AC67E}"/>
              </a:ext>
            </a:extLst>
          </p:cNvPr>
          <p:cNvSpPr>
            <a:spLocks noGrp="1"/>
          </p:cNvSpPr>
          <p:nvPr>
            <p:ph type="sldNum" sz="quarter" idx="10"/>
          </p:nvPr>
        </p:nvSpPr>
        <p:spPr/>
        <p:txBody>
          <a:bodyPr/>
          <a:lstStyle/>
          <a:p>
            <a:fld id="{2DA36FCF-F9F1-4A5C-B9ED-29510F7BE82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76511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34077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D66C-876F-9B7F-8472-E5C6EDC086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7A043-E63A-EB90-2C84-B40D335C6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8A87E1-30D0-489D-342E-9B669DED3D8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01B1F06-BF90-AC8F-92A8-B9943E8BAB57}"/>
              </a:ext>
            </a:extLst>
          </p:cNvPr>
          <p:cNvSpPr>
            <a:spLocks noGrp="1"/>
          </p:cNvSpPr>
          <p:nvPr>
            <p:ph type="sldNum" sz="quarter" idx="10"/>
          </p:nvPr>
        </p:nvSpPr>
        <p:spPr/>
        <p:txBody>
          <a:bodyPr/>
          <a:lstStyle/>
          <a:p>
            <a:fld id="{2DA36FCF-F9F1-4A5C-B9ED-29510F7BE823}" type="slidenum">
              <a:rPr lang="en-US" smtClean="0"/>
              <a:t>11</a:t>
            </a:fld>
            <a:endParaRPr lang="en-US"/>
          </a:p>
        </p:txBody>
      </p:sp>
    </p:spTree>
    <p:extLst>
      <p:ext uri="{BB962C8B-B14F-4D97-AF65-F5344CB8AC3E}">
        <p14:creationId xmlns:p14="http://schemas.microsoft.com/office/powerpoint/2010/main" val="2381089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23FD4-57D0-A396-24C3-A27468F1D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7D601D-46B0-E4A3-AE43-FB6F4E049B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CEAAF-D9AF-463A-22C3-4693069936D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23A3500-9E00-E2D7-36ED-C374DB3821B5}"/>
              </a:ext>
            </a:extLst>
          </p:cNvPr>
          <p:cNvSpPr>
            <a:spLocks noGrp="1"/>
          </p:cNvSpPr>
          <p:nvPr>
            <p:ph type="sldNum" sz="quarter" idx="10"/>
          </p:nvPr>
        </p:nvSpPr>
        <p:spPr/>
        <p:txBody>
          <a:bodyPr/>
          <a:lstStyle/>
          <a:p>
            <a:fld id="{2DA36FCF-F9F1-4A5C-B9ED-29510F7BE823}" type="slidenum">
              <a:rPr lang="en-US" smtClean="0"/>
              <a:t>12</a:t>
            </a:fld>
            <a:endParaRPr lang="en-US"/>
          </a:p>
        </p:txBody>
      </p:sp>
    </p:spTree>
    <p:extLst>
      <p:ext uri="{BB962C8B-B14F-4D97-AF65-F5344CB8AC3E}">
        <p14:creationId xmlns:p14="http://schemas.microsoft.com/office/powerpoint/2010/main" val="3140862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13</a:t>
            </a:fld>
            <a:endParaRPr lang="en-US"/>
          </a:p>
        </p:txBody>
      </p:sp>
    </p:spTree>
    <p:extLst>
      <p:ext uri="{BB962C8B-B14F-4D97-AF65-F5344CB8AC3E}">
        <p14:creationId xmlns:p14="http://schemas.microsoft.com/office/powerpoint/2010/main" val="4095029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06774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AB56E1-B321-71F5-A19A-70ADACE729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66DBA2-3BD8-86EB-9214-304F9DDDF9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F49AC3-CCE6-3595-EC2F-6CB1A55CB18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6A6D34D-EC26-3DFE-11E9-02A91C112581}"/>
              </a:ext>
            </a:extLst>
          </p:cNvPr>
          <p:cNvSpPr>
            <a:spLocks noGrp="1"/>
          </p:cNvSpPr>
          <p:nvPr>
            <p:ph type="sldNum" sz="quarter" idx="10"/>
          </p:nvPr>
        </p:nvSpPr>
        <p:spPr/>
        <p:txBody>
          <a:bodyPr/>
          <a:lstStyle/>
          <a:p>
            <a:fld id="{2DA36FCF-F9F1-4A5C-B9ED-29510F7BE82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8032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16</a:t>
            </a:fld>
            <a:endParaRPr lang="en-US"/>
          </a:p>
        </p:txBody>
      </p:sp>
    </p:spTree>
    <p:extLst>
      <p:ext uri="{BB962C8B-B14F-4D97-AF65-F5344CB8AC3E}">
        <p14:creationId xmlns:p14="http://schemas.microsoft.com/office/powerpoint/2010/main" val="168561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59D03-7CD6-B667-15AC-15598E4115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0344A-4088-2758-1D19-79444C32F7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AE28AC-6AB2-BC29-166E-401C6E2B5DB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ABC9521-DA1B-83F2-0302-F99F343D9E4F}"/>
              </a:ext>
            </a:extLst>
          </p:cNvPr>
          <p:cNvSpPr>
            <a:spLocks noGrp="1"/>
          </p:cNvSpPr>
          <p:nvPr>
            <p:ph type="sldNum" sz="quarter" idx="10"/>
          </p:nvPr>
        </p:nvSpPr>
        <p:spPr/>
        <p:txBody>
          <a:bodyPr/>
          <a:lstStyle/>
          <a:p>
            <a:fld id="{2DA36FCF-F9F1-4A5C-B9ED-29510F7BE823}" type="slidenum">
              <a:rPr lang="en-US" smtClean="0"/>
              <a:t>2</a:t>
            </a:fld>
            <a:endParaRPr lang="en-US"/>
          </a:p>
        </p:txBody>
      </p:sp>
    </p:spTree>
    <p:extLst>
      <p:ext uri="{BB962C8B-B14F-4D97-AF65-F5344CB8AC3E}">
        <p14:creationId xmlns:p14="http://schemas.microsoft.com/office/powerpoint/2010/main" val="2842870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12869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4</a:t>
            </a:fld>
            <a:endParaRPr lang="en-US"/>
          </a:p>
        </p:txBody>
      </p:sp>
    </p:spTree>
    <p:extLst>
      <p:ext uri="{BB962C8B-B14F-4D97-AF65-F5344CB8AC3E}">
        <p14:creationId xmlns:p14="http://schemas.microsoft.com/office/powerpoint/2010/main" val="273493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30178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09571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7</a:t>
            </a:fld>
            <a:endParaRPr lang="en-US"/>
          </a:p>
        </p:txBody>
      </p:sp>
    </p:spTree>
    <p:extLst>
      <p:ext uri="{BB962C8B-B14F-4D97-AF65-F5344CB8AC3E}">
        <p14:creationId xmlns:p14="http://schemas.microsoft.com/office/powerpoint/2010/main" val="2603201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8</a:t>
            </a:fld>
            <a:endParaRPr lang="en-US"/>
          </a:p>
        </p:txBody>
      </p:sp>
    </p:spTree>
    <p:extLst>
      <p:ext uri="{BB962C8B-B14F-4D97-AF65-F5344CB8AC3E}">
        <p14:creationId xmlns:p14="http://schemas.microsoft.com/office/powerpoint/2010/main" val="229270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CC267-F9FA-A1F4-61E1-1A348E494D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4C64C-D22E-5B88-9C43-1B07D17C30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47185-1D06-0B1F-26A0-C770EF02CA7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B73A720-BC79-BA00-C1E2-99239D1BC6E6}"/>
              </a:ext>
            </a:extLst>
          </p:cNvPr>
          <p:cNvSpPr>
            <a:spLocks noGrp="1"/>
          </p:cNvSpPr>
          <p:nvPr>
            <p:ph type="sldNum" sz="quarter" idx="10"/>
          </p:nvPr>
        </p:nvSpPr>
        <p:spPr/>
        <p:txBody>
          <a:bodyPr/>
          <a:lstStyle/>
          <a:p>
            <a:fld id="{2DA36FCF-F9F1-4A5C-B9ED-29510F7BE823}" type="slidenum">
              <a:rPr lang="en-US" smtClean="0"/>
              <a:t>9</a:t>
            </a:fld>
            <a:endParaRPr lang="en-US"/>
          </a:p>
        </p:txBody>
      </p:sp>
    </p:spTree>
    <p:extLst>
      <p:ext uri="{BB962C8B-B14F-4D97-AF65-F5344CB8AC3E}">
        <p14:creationId xmlns:p14="http://schemas.microsoft.com/office/powerpoint/2010/main" val="6570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584E24-624E-46DC-8D2F-D92B091070E9}" type="datetime1">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72063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2B7BEC-E6D5-4E3E-897D-25EFCEB19F91}" type="datetime1">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47911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1A7C74-E3E2-4A5D-A776-09C2E348E7DE}" type="datetime1">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1397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47357-45FC-48D9-B1DD-2EBE00A826C1}" type="datetime1">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67278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21155-2D04-4C86-B261-921D4B5DD5F3}" type="datetime1">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26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CD29DD-345C-4157-80A2-3114B43A40CA}" type="datetime1">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98586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91038F-FC86-43EA-9A7E-8A8379140CEE}" type="datetime1">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32417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782A0F-EEC4-4071-8699-A5F9AFD716B1}" type="datetime1">
              <a:rPr lang="en-US" smtClean="0"/>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02674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2CAAE-6E36-4232-917A-4A0A7BC4A682}" type="datetime1">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193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C16BEC-FA29-4BB5-B12E-1795DE4875B6}" type="datetime1">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83560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87BE6-9BE2-41BD-B880-705DA1EC42F2}" type="datetime1">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63675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5CA38-9413-41F5-9B84-A380003E46AF}" type="datetime1">
              <a:rPr lang="en-US" smtClean="0"/>
              <a:t>5/7/2024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FEA1F-E626-42D4-B31C-390833ED0225}" type="slidenum">
              <a:rPr lang="en-US" smtClean="0"/>
              <a:t>‹#›</a:t>
            </a:fld>
            <a:endParaRPr lang="en-US"/>
          </a:p>
        </p:txBody>
      </p:sp>
    </p:spTree>
    <p:extLst>
      <p:ext uri="{BB962C8B-B14F-4D97-AF65-F5344CB8AC3E}">
        <p14:creationId xmlns:p14="http://schemas.microsoft.com/office/powerpoint/2010/main" val="22380356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themenschfoundation.org/theory-of-embedded-intelligenc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en.wikipedia.org/wiki/Quantum_supremacy" TargetMode="External"/><Relationship Id="rId4" Type="http://schemas.openxmlformats.org/officeDocument/2006/relationships/hyperlink" Target="https://en.wikipedia.org/wiki/Orchestrated_objective_reduction#:~:text=Orch%20OR%20combines%20the%20Penrose,embedded%20in%20spacetime's%20fundamental%20geometr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themenschfoundation.org/ceiss/" TargetMode="External"/><Relationship Id="rId4" Type="http://schemas.openxmlformats.org/officeDocument/2006/relationships/hyperlink" Target="https://themenschfoundation.org/mensch-prize-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combined+intelligence+michael+levin&amp;sca_esv=cbd8017fdac8de0a&amp;sxsrf=ACQVn0_HrQo45TXwC_82XDLBeMzZoIYO9g%3A1706412892053&amp;source=hp&amp;ei=XMu1ZcpwudGQ8g_Dw7-4Cg&amp;iflsig=ANes7DEAAAAAZbXZbGpESVgMhca4pZpCC2IIeKFUDlLb&amp;ved=0ahUKEwjKjpOyk_-DAxW5KEQIHcPhD6cQ4dUDCBc&amp;uact=5&amp;oq=combined+intelligence+michael+levin&amp;gs_lp=Egdnd3Mtd2l6IiNjb21iaW5lZCBpbnRlbGxpZ2VuY2UgbWljaGFlbCBsZXZpbjIFECEYoAEyBRAhGKABSJGSAVAAWOOIAXAAeACQAQCYAaEBoAGmGKoBBDI3Lji4AQPIAQD4AQHCAgQQIxgnwgIKECMYgAQYigUYJ8ICCxAAGIAEGIoFGJECwgIREC4YgAQYsQMYgwEYxwEY0QPCAhEQLhiDARjHARixAxjRAxiABMICCBAAGIAEGLEDwgILEC4YgAQYsQMYgwHCAg4QLhiABBjHARjRAxjUAsICCxAAGIAEGLEDGIMBwgIOEC4YgAQYsQMYxwEY0QPCAggQLhiABBixA8ICCxAuGK8BGMcBGIAEwgILEC4YgAQYxwEYrwHCAgUQABiABMICDRAAGIAEGBQYhwIYsQPCAgoQABiABBgUGIcCwgIOEC4YgAQYxwEYrwEYjgXCAhAQABiABBgKGLEDGIMBGLEDwgIGEAAYFhgewgIIEAAYFhgeGA_CAgsQABiABBiKBRiGA8ICBRAhGKsC&amp;sclient=gws-wiz#fpstate=ive&amp;vld=cid:4524f7ca,vid:U93x9AWeuOA,st: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John_McCarthy_(computer_scienti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geoffrey+hinton+speech+at+oxford&amp;sca_esv=5edede5fd926eb91&amp;sxsrf=ACQVn0_jHVztI3HF1uvR494qu7iFgZ07tQ%3A1709565560563&amp;source=hp&amp;ei=eOblZaO4ILiMur8P6LC00Ac&amp;iflsig=ANes7DEAAAAAZeX0iH1N_pxl08AbqXoujLNIVBHvWJab&amp;ved=0ahUKEwij1NL_89qEAxU4hu4BHWgYDXoQ4dUDCBc&amp;uact=5&amp;oq=geoffrey+hinton+speech+at+oxford&amp;gs_lp=Egdnd3Mtd2l6IiBnZW9mZnJleSBoaW50b24gc3BlZWNoIGF0IG94Zm9yZDIFECEYoAEyBRAhGKABSMx3UABY2WNwAHgAkAEAmAFxoAGGFKoBBDMxLjG4AQPIAQD4AQGYAiCgAqMVwgIEECMYJ8ICCxAAGIAEGIoFGJECwgIOEAAYgAQYigUYkQIYsQPCAggQABiABBixA8ICDhAuGIAEGLEDGMcBGNEDwgIKECMYgAQYigUYJ8ICCxAuGIAEGLEDGNQCwgIREC4YgAQYsQMYgwEYxwEY0QPCAhEQLhiABBiKBRiRAhjHARivAcICBRAuGIAEwgIIEC4YgAQYsQPCAgsQLhjUAhixAxiABMICCBAuGLEDGIAEwgIFEAAYgATCAgYQABgWGB7CAgUQIRifBZgDAJIHBDMxLjE&amp;sclient=gws-wiz#fpstate=ive&amp;vld=cid:773e5b94,vid:N1TEjTeQeg0,st: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C8A5F-D92A-1116-5692-10599C9FCFA2}"/>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976637E7-8B56-AE9B-4115-1AF8151D77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655A02-8939-7B64-E4D4-406931DBD206}"/>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a:t>
            </a:r>
          </a:p>
        </p:txBody>
      </p:sp>
      <p:sp>
        <p:nvSpPr>
          <p:cNvPr id="3" name="Subtitle 2">
            <a:extLst>
              <a:ext uri="{FF2B5EF4-FFF2-40B4-BE49-F238E27FC236}">
                <a16:creationId xmlns:a16="http://schemas.microsoft.com/office/drawing/2014/main" id="{A6A8D246-8FA4-1359-B15B-391A20203D37}"/>
              </a:ext>
            </a:extLst>
          </p:cNvPr>
          <p:cNvSpPr>
            <a:spLocks noGrp="1"/>
          </p:cNvSpPr>
          <p:nvPr>
            <p:ph type="subTitle" idx="1"/>
          </p:nvPr>
        </p:nvSpPr>
        <p:spPr>
          <a:xfrm>
            <a:off x="513710" y="1295400"/>
            <a:ext cx="8096890" cy="5060949"/>
          </a:xfrm>
        </p:spPr>
        <p:txBody>
          <a:bodyPr>
            <a:noAutofit/>
          </a:bodyPr>
          <a:lstStyle/>
          <a:p>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4"/>
              </a:rPr>
              <a:t>The Theory of Embedded Intelligence (TEI)</a:t>
            </a:r>
            <a:endPar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l"/>
            <a:endParaRPr lang="en-US" sz="10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85750" indent="-285750" algn="just">
              <a:buFontTx/>
              <a:buChar cha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infinite Universe began as an infinite f</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ree intelligence. </a:t>
            </a:r>
          </a:p>
          <a:p>
            <a:pPr marL="285750" indent="-285750" algn="just">
              <a:buFontTx/>
              <a:buChar cha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Free means not embedded.</a:t>
            </a:r>
          </a:p>
          <a:p>
            <a:pPr marL="285750" indent="-285750" algn="just">
              <a:buFontTx/>
              <a:buChar cha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Intelligence first created energy coherent quanta wave forms  and decoheres by sensing, processing, communicating, and actuating (SPCA) creating particles used to build atomic structures. </a:t>
            </a:r>
          </a:p>
          <a:p>
            <a:pPr marL="285750" indent="-285750" algn="just">
              <a:buFontTx/>
              <a:buChar cha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Entanglement can be thought of as intelligently connected quantum bits – qubits with opposite spins or information bits – 1 and 0 values.</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Tx/>
              <a:buChar cha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ll things in nature use intelligence to create phenomena through SPCA self-assembly – atoms build atoms – you build you – I build me.</a:t>
            </a:r>
          </a:p>
          <a:p>
            <a:pPr marL="285750" indent="-285750" algn="just">
              <a:buFontTx/>
              <a:buChar cha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origins of life begin where possible in the Universe with the combined intelligence of abiotic matter.</a:t>
            </a:r>
          </a:p>
          <a:p>
            <a:pPr marL="285750" indent="-285750" algn="just">
              <a:buFontTx/>
              <a:buChar cha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Theory explains consciousness of all things in nature as the result of intelligent self-assembly.</a:t>
            </a:r>
          </a:p>
          <a:p>
            <a:pPr marL="285750" indent="-285750" algn="just">
              <a:buFontTx/>
              <a:buChar char="-"/>
            </a:pPr>
            <a:endParaRPr lang="en-US" sz="1800" b="1" dirty="0">
              <a:effectLst/>
              <a:latin typeface="Arial" panose="020B0604020202020204" pitchFamily="34" charset="0"/>
              <a:ea typeface="Calibri" panose="020F050202020403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a:extLst>
              <a:ext uri="{FF2B5EF4-FFF2-40B4-BE49-F238E27FC236}">
                <a16:creationId xmlns:a16="http://schemas.microsoft.com/office/drawing/2014/main" id="{02F1CBAC-DBB4-3611-8612-73AD436123B2}"/>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1EF9ABE7-596C-D42A-B6FF-2BDFAE3CBC0D}"/>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AE8A2BA9-6B23-280B-3D5C-AB8085398324}"/>
              </a:ext>
            </a:extLst>
          </p:cNvPr>
          <p:cNvSpPr>
            <a:spLocks noGrp="1"/>
          </p:cNvSpPr>
          <p:nvPr>
            <p:ph type="sldNum" sz="quarter" idx="12"/>
          </p:nvPr>
        </p:nvSpPr>
        <p:spPr/>
        <p:txBody>
          <a:bodyPr/>
          <a:lstStyle/>
          <a:p>
            <a:fld id="{775FEA1F-E626-42D4-B31C-390833ED0225}" type="slidenum">
              <a:rPr lang="en-US" smtClean="0"/>
              <a:t>1</a:t>
            </a:fld>
            <a:endParaRPr lang="en-US"/>
          </a:p>
        </p:txBody>
      </p:sp>
    </p:spTree>
    <p:extLst>
      <p:ext uri="{BB962C8B-B14F-4D97-AF65-F5344CB8AC3E}">
        <p14:creationId xmlns:p14="http://schemas.microsoft.com/office/powerpoint/2010/main" val="167480009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Intelligence</a:t>
            </a:r>
          </a:p>
        </p:txBody>
      </p:sp>
      <p:sp>
        <p:nvSpPr>
          <p:cNvPr id="3" name="Subtitle 2"/>
          <p:cNvSpPr>
            <a:spLocks noGrp="1"/>
          </p:cNvSpPr>
          <p:nvPr>
            <p:ph type="subTitle" idx="1"/>
          </p:nvPr>
        </p:nvSpPr>
        <p:spPr>
          <a:xfrm>
            <a:off x="457200" y="1324970"/>
            <a:ext cx="8382000" cy="4894855"/>
          </a:xfrm>
        </p:spPr>
        <p:txBody>
          <a:bodyPr>
            <a:noAutofit/>
          </a:bodyPr>
          <a:lstStyle/>
          <a:p>
            <a:r>
              <a:rPr lang="en-US" sz="1800" b="1" dirty="0">
                <a:solidFill>
                  <a:schemeClr val="tx1"/>
                </a:solidFill>
                <a:latin typeface="Arial" panose="020B0604020202020204" pitchFamily="34" charset="0"/>
                <a:cs typeface="Arial" panose="020B0604020202020204" pitchFamily="34" charset="0"/>
              </a:rPr>
              <a:t> </a:t>
            </a:r>
            <a:r>
              <a:rPr lang="en-US" sz="2400" b="1" u="sng" dirty="0">
                <a:solidFill>
                  <a:srgbClr val="FF0000"/>
                </a:solidFill>
                <a:latin typeface="Arial" panose="020B0604020202020204" pitchFamily="34" charset="0"/>
                <a:cs typeface="Arial" panose="020B0604020202020204" pitchFamily="34" charset="0"/>
              </a:rPr>
              <a:t>Consider the following in an average human brain:</a:t>
            </a:r>
          </a:p>
          <a:p>
            <a:pPr algn="just"/>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latin typeface="Arial" panose="020B0604020202020204" pitchFamily="34" charset="0"/>
                <a:cs typeface="Arial" panose="020B0604020202020204" pitchFamily="34" charset="0"/>
              </a:rPr>
              <a:t>There are 19–23 billion neurons with an average of 7000 synapses per neuron for 147 trillion synapses.</a:t>
            </a:r>
            <a:endParaRPr lang="en-US" sz="2400" b="1" dirty="0">
              <a:solidFill>
                <a:srgbClr val="FF0000"/>
              </a:solidFill>
              <a:latin typeface="Arial" panose="020B0604020202020204" pitchFamily="34" charset="0"/>
              <a:cs typeface="Arial" panose="020B0604020202020204" pitchFamily="34" charset="0"/>
            </a:endParaRPr>
          </a:p>
          <a:p>
            <a:pPr algn="just"/>
            <a:r>
              <a:rPr lang="en-US" sz="2400" b="1" i="0" dirty="0">
                <a:solidFill>
                  <a:srgbClr val="FF0000"/>
                </a:solidFill>
                <a:effectLst/>
                <a:latin typeface="Arial" panose="020B0604020202020204" pitchFamily="34" charset="0"/>
                <a:cs typeface="Arial" panose="020B0604020202020204" pitchFamily="34" charset="0"/>
              </a:rPr>
              <a:t>- Microtubules are abundant in neurons.</a:t>
            </a:r>
          </a:p>
          <a:p>
            <a:pPr algn="just"/>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highlight>
                  <a:srgbClr val="FFFFFF"/>
                </a:highlight>
                <a:latin typeface="Arial" panose="020B0604020202020204" pitchFamily="34" charset="0"/>
                <a:cs typeface="Arial" panose="020B0604020202020204" pitchFamily="34" charset="0"/>
                <a:hlinkClick r:id="rId4"/>
              </a:rPr>
              <a:t>Orchestrated </a:t>
            </a:r>
            <a:r>
              <a:rPr lang="en-US" sz="2400" b="1" dirty="0">
                <a:solidFill>
                  <a:srgbClr val="FF0000"/>
                </a:solidFill>
                <a:highlight>
                  <a:srgbClr val="FFFFFF"/>
                </a:highlight>
                <a:latin typeface="Arial" panose="020B0604020202020204" pitchFamily="34" charset="0"/>
                <a:cs typeface="Arial" panose="020B0604020202020204" pitchFamily="34" charset="0"/>
                <a:hlinkClick r:id="rId4"/>
              </a:rPr>
              <a:t>O</a:t>
            </a:r>
            <a:r>
              <a:rPr lang="en-US" sz="2400" b="1" i="0" dirty="0">
                <a:solidFill>
                  <a:srgbClr val="FF0000"/>
                </a:solidFill>
                <a:effectLst/>
                <a:highlight>
                  <a:srgbClr val="FFFFFF"/>
                </a:highlight>
                <a:latin typeface="Arial" panose="020B0604020202020204" pitchFamily="34" charset="0"/>
                <a:cs typeface="Arial" panose="020B0604020202020204" pitchFamily="34" charset="0"/>
                <a:hlinkClick r:id="rId4"/>
              </a:rPr>
              <a:t>bjective Reduction</a:t>
            </a:r>
            <a:r>
              <a:rPr lang="en-US" sz="2400" b="1" i="0" dirty="0">
                <a:solidFill>
                  <a:srgbClr val="FF0000"/>
                </a:solidFill>
                <a:effectLst/>
                <a:highlight>
                  <a:srgbClr val="FFFFFF"/>
                </a:highlight>
                <a:latin typeface="Arial" panose="020B0604020202020204" pitchFamily="34" charset="0"/>
                <a:cs typeface="Arial" panose="020B0604020202020204" pitchFamily="34" charset="0"/>
              </a:rPr>
              <a:t> (Orch OR) concepts of embedded intelligence ideas for consciousness can be found on Wikipedia.</a:t>
            </a:r>
            <a:endParaRPr lang="en-US" sz="2400" b="1" dirty="0">
              <a:solidFill>
                <a:srgbClr val="FF0000"/>
              </a:solidFill>
              <a:latin typeface="Arial" panose="020B0604020202020204" pitchFamily="34" charset="0"/>
              <a:cs typeface="Arial" panose="020B0604020202020204" pitchFamily="34" charset="0"/>
            </a:endParaRPr>
          </a:p>
          <a:p>
            <a:pPr algn="just"/>
            <a:r>
              <a:rPr lang="en-US" sz="2400" b="1" dirty="0">
                <a:solidFill>
                  <a:schemeClr val="tx1"/>
                </a:solidFill>
                <a:latin typeface="Arial" panose="020B0604020202020204" pitchFamily="34" charset="0"/>
                <a:cs typeface="Arial" panose="020B0604020202020204" pitchFamily="34" charset="0"/>
              </a:rPr>
              <a:t>Human-bounded infinite intelligence can collectively create an infinite number of possible intelligence use cases and outcomes. </a:t>
            </a:r>
          </a:p>
          <a:p>
            <a:pPr algn="just"/>
            <a:endParaRPr lang="en-US" sz="1000" b="1" dirty="0">
              <a:solidFill>
                <a:srgbClr val="FF0000"/>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hlinkClick r:id="rId5"/>
              </a:rPr>
              <a:t>Think Human Quantum Supremacy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41639064-3DB9-4B79-AD93-5F2724FD413D}"/>
              </a:ext>
            </a:extLst>
          </p:cNvPr>
          <p:cNvSpPr>
            <a:spLocks noGrp="1"/>
          </p:cNvSpPr>
          <p:nvPr>
            <p:ph type="sldNum" sz="quarter" idx="12"/>
          </p:nvPr>
        </p:nvSpPr>
        <p:spPr/>
        <p:txBody>
          <a:bodyPr/>
          <a:lstStyle/>
          <a:p>
            <a:fld id="{775FEA1F-E626-42D4-B31C-390833ED0225}" type="slidenum">
              <a:rPr lang="en-US" smtClean="0"/>
              <a:t>10</a:t>
            </a:fld>
            <a:endParaRPr lang="en-US" dirty="0"/>
          </a:p>
        </p:txBody>
      </p:sp>
    </p:spTree>
    <p:extLst>
      <p:ext uri="{BB962C8B-B14F-4D97-AF65-F5344CB8AC3E}">
        <p14:creationId xmlns:p14="http://schemas.microsoft.com/office/powerpoint/2010/main" val="232595255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0C58B-E49A-54A5-7BE0-CAC3C429A1F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35C6A582-EF36-7F17-637F-0E0FE1820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E7EC12-EB15-EFF4-858D-57318BCA5B42}"/>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Augment vs Autonomous</a:t>
            </a:r>
          </a:p>
        </p:txBody>
      </p:sp>
      <p:sp>
        <p:nvSpPr>
          <p:cNvPr id="3" name="Subtitle 2">
            <a:extLst>
              <a:ext uri="{FF2B5EF4-FFF2-40B4-BE49-F238E27FC236}">
                <a16:creationId xmlns:a16="http://schemas.microsoft.com/office/drawing/2014/main" id="{9A4FD955-8881-BEE9-7FEC-E2AB01A517AA}"/>
              </a:ext>
            </a:extLst>
          </p:cNvPr>
          <p:cNvSpPr>
            <a:spLocks noGrp="1"/>
          </p:cNvSpPr>
          <p:nvPr>
            <p:ph type="subTitle" idx="1"/>
          </p:nvPr>
        </p:nvSpPr>
        <p:spPr>
          <a:xfrm>
            <a:off x="507466" y="1324970"/>
            <a:ext cx="8103134" cy="5031380"/>
          </a:xfrm>
        </p:spPr>
        <p:txBody>
          <a:bodyPr>
            <a:noAutofit/>
          </a:bodyPr>
          <a:lstStyle/>
          <a:p>
            <a:pPr algn="just"/>
            <a:r>
              <a:rPr lang="en-US" sz="2400" b="1" i="0" dirty="0">
                <a:solidFill>
                  <a:srgbClr val="040C28"/>
                </a:solidFill>
                <a:effectLst/>
                <a:latin typeface="Arial" panose="020B0604020202020204" pitchFamily="34" charset="0"/>
                <a:cs typeface="Arial" panose="020B0604020202020204" pitchFamily="34" charset="0"/>
              </a:rPr>
              <a:t>- Machine intelligence can offer suggestions for our individual and  collective intelligence. We call this combination </a:t>
            </a:r>
            <a:r>
              <a:rPr lang="en-US" sz="2400" b="1" i="0" u="sng" dirty="0">
                <a:solidFill>
                  <a:srgbClr val="040C28"/>
                </a:solidFill>
                <a:effectLst/>
                <a:latin typeface="Arial" panose="020B0604020202020204" pitchFamily="34" charset="0"/>
                <a:cs typeface="Arial" panose="020B0604020202020204" pitchFamily="34" charset="0"/>
              </a:rPr>
              <a:t>augmented human intelligence</a:t>
            </a:r>
            <a:r>
              <a:rPr lang="en-US" sz="2400" b="1" i="0" dirty="0">
                <a:solidFill>
                  <a:srgbClr val="040C28"/>
                </a:solidFill>
                <a:effectLst/>
                <a:latin typeface="Arial" panose="020B0604020202020204" pitchFamily="34" charset="0"/>
                <a:cs typeface="Arial" panose="020B0604020202020204" pitchFamily="34" charset="0"/>
              </a:rPr>
              <a:t> (AHI).</a:t>
            </a:r>
          </a:p>
          <a:p>
            <a:pPr algn="just"/>
            <a:r>
              <a:rPr lang="en-US" sz="2400" b="1" dirty="0">
                <a:solidFill>
                  <a:srgbClr val="040C28"/>
                </a:solidFill>
                <a:latin typeface="Arial" panose="020B0604020202020204" pitchFamily="34" charset="0"/>
                <a:cs typeface="Arial" panose="020B0604020202020204" pitchFamily="34" charset="0"/>
              </a:rPr>
              <a:t>-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machine intelligences</a:t>
            </a:r>
            <a:r>
              <a:rPr lang="en-US" sz="2400" b="1" i="0" dirty="0">
                <a:solidFill>
                  <a:srgbClr val="040C28"/>
                </a:solidFill>
                <a:effectLst/>
                <a:latin typeface="Arial" panose="020B0604020202020204" pitchFamily="34" charset="0"/>
                <a:cs typeface="Arial" panose="020B0604020202020204" pitchFamily="34" charset="0"/>
              </a:rPr>
              <a:t> (AMI) make decisions independent of humans</a:t>
            </a:r>
            <a:r>
              <a:rPr lang="en-US" sz="2400" b="1" i="0" dirty="0">
                <a:solidFill>
                  <a:srgbClr val="202124"/>
                </a:solidFill>
                <a:effectLst/>
                <a:latin typeface="Arial" panose="020B0604020202020204" pitchFamily="34" charset="0"/>
                <a:cs typeface="Arial" panose="020B0604020202020204" pitchFamily="34" charset="0"/>
              </a:rPr>
              <a:t>.</a:t>
            </a:r>
          </a:p>
          <a:p>
            <a:pPr algn="just"/>
            <a:r>
              <a:rPr lang="en-US" sz="2400" b="1" dirty="0">
                <a:solidFill>
                  <a:srgbClr val="202124"/>
                </a:solidFill>
                <a:latin typeface="Arial" panose="020B0604020202020204" pitchFamily="34" charset="0"/>
                <a:cs typeface="Arial" panose="020B0604020202020204" pitchFamily="34" charset="0"/>
              </a:rPr>
              <a:t>- It has been proven that the evolution of machine intelligence has provided machines with intelligence that can harm humans.</a:t>
            </a:r>
          </a:p>
          <a:p>
            <a:pPr algn="just"/>
            <a:r>
              <a:rPr lang="en-US" sz="2400" b="1" dirty="0">
                <a:solidFill>
                  <a:srgbClr val="202124"/>
                </a:solidFill>
                <a:latin typeface="Arial" panose="020B0604020202020204" pitchFamily="34" charset="0"/>
                <a:cs typeface="Arial" panose="020B0604020202020204" pitchFamily="34" charset="0"/>
              </a:rPr>
              <a:t>- Augmented human intelligence has maintained a balance of human good and bad acting use of machines, an example would be drone warfare</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2400" b="1" dirty="0">
              <a:solidFill>
                <a:srgbClr val="001D35"/>
              </a:solidFill>
              <a:latin typeface="Google Sans"/>
            </a:endParaRPr>
          </a:p>
        </p:txBody>
      </p:sp>
      <p:sp>
        <p:nvSpPr>
          <p:cNvPr id="4" name="TextBox 3">
            <a:extLst>
              <a:ext uri="{FF2B5EF4-FFF2-40B4-BE49-F238E27FC236}">
                <a16:creationId xmlns:a16="http://schemas.microsoft.com/office/drawing/2014/main" id="{D04B8CB8-9B43-FD70-7FDF-63E7FD4C8EA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94FDD347-9D68-46D4-EB7D-D8628054BDA6}"/>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C18B61F9-EC9C-CDB2-008B-F4E71F3F7B71}"/>
              </a:ext>
            </a:extLst>
          </p:cNvPr>
          <p:cNvSpPr>
            <a:spLocks noGrp="1"/>
          </p:cNvSpPr>
          <p:nvPr>
            <p:ph type="sldNum" sz="quarter" idx="12"/>
          </p:nvPr>
        </p:nvSpPr>
        <p:spPr/>
        <p:txBody>
          <a:bodyPr/>
          <a:lstStyle/>
          <a:p>
            <a:fld id="{775FEA1F-E626-42D4-B31C-390833ED0225}" type="slidenum">
              <a:rPr lang="en-US" smtClean="0"/>
              <a:t>11</a:t>
            </a:fld>
            <a:endParaRPr lang="en-US" dirty="0"/>
          </a:p>
        </p:txBody>
      </p:sp>
    </p:spTree>
    <p:extLst>
      <p:ext uri="{BB962C8B-B14F-4D97-AF65-F5344CB8AC3E}">
        <p14:creationId xmlns:p14="http://schemas.microsoft.com/office/powerpoint/2010/main" val="1985612862"/>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FEC05-F143-6F6C-2A75-D8B8077E8C8C}"/>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CE0B6D86-20B0-7CCE-B11C-D51DCCB09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5B7A56E-31F7-433B-1CF1-487BC139F0AF}"/>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Augment vs Autonomous</a:t>
            </a:r>
          </a:p>
        </p:txBody>
      </p:sp>
      <p:sp>
        <p:nvSpPr>
          <p:cNvPr id="3" name="Subtitle 2">
            <a:extLst>
              <a:ext uri="{FF2B5EF4-FFF2-40B4-BE49-F238E27FC236}">
                <a16:creationId xmlns:a16="http://schemas.microsoft.com/office/drawing/2014/main" id="{3DA9B9A5-EBAF-78E6-C29C-243BE3EE74E1}"/>
              </a:ext>
            </a:extLst>
          </p:cNvPr>
          <p:cNvSpPr>
            <a:spLocks noGrp="1"/>
          </p:cNvSpPr>
          <p:nvPr>
            <p:ph type="subTitle" idx="1"/>
          </p:nvPr>
        </p:nvSpPr>
        <p:spPr>
          <a:xfrm>
            <a:off x="381000" y="1383318"/>
            <a:ext cx="8277307" cy="4742457"/>
          </a:xfrm>
        </p:spPr>
        <p:txBody>
          <a:bodyPr>
            <a:noAutofit/>
          </a:bodyPr>
          <a:lstStyle/>
          <a:p>
            <a:pPr algn="just"/>
            <a:r>
              <a:rPr lang="en-US" sz="2400" b="1" dirty="0">
                <a:solidFill>
                  <a:srgbClr val="202124"/>
                </a:solidFill>
                <a:latin typeface="Arial" panose="020B0604020202020204" pitchFamily="34" charset="0"/>
                <a:cs typeface="Arial" panose="020B0604020202020204" pitchFamily="34" charset="0"/>
              </a:rPr>
              <a:t>- Machines </a:t>
            </a:r>
            <a:r>
              <a:rPr lang="en-US" sz="2400" b="1" dirty="0">
                <a:solidFill>
                  <a:srgbClr val="040C28"/>
                </a:solidFill>
                <a:latin typeface="Arial" panose="020B0604020202020204" pitchFamily="34" charset="0"/>
                <a:cs typeface="Arial" panose="020B0604020202020204" pitchFamily="34" charset="0"/>
              </a:rPr>
              <a:t>can</a:t>
            </a:r>
            <a:r>
              <a:rPr lang="en-US" sz="2400" b="1" i="0" dirty="0">
                <a:solidFill>
                  <a:srgbClr val="040C28"/>
                </a:solidFill>
                <a:effectLst/>
                <a:latin typeface="Arial" panose="020B0604020202020204" pitchFamily="34" charset="0"/>
                <a:cs typeface="Arial" panose="020B0604020202020204" pitchFamily="34" charset="0"/>
              </a:rPr>
              <a:t> increase the sens</a:t>
            </a:r>
            <a:r>
              <a:rPr lang="en-US" sz="2400" b="1" dirty="0">
                <a:solidFill>
                  <a:srgbClr val="040C28"/>
                </a:solidFill>
                <a:latin typeface="Arial" panose="020B0604020202020204" pitchFamily="34" charset="0"/>
                <a:cs typeface="Arial" panose="020B0604020202020204" pitchFamily="34" charset="0"/>
              </a:rPr>
              <a:t>ing for </a:t>
            </a:r>
            <a:r>
              <a:rPr lang="en-US" sz="2400" b="1" i="0" dirty="0">
                <a:solidFill>
                  <a:srgbClr val="040C28"/>
                </a:solidFill>
                <a:effectLst/>
                <a:latin typeface="Arial" panose="020B0604020202020204" pitchFamily="34" charset="0"/>
                <a:cs typeface="Arial" panose="020B0604020202020204" pitchFamily="34" charset="0"/>
              </a:rPr>
              <a:t>humans thus producing </a:t>
            </a:r>
            <a:r>
              <a:rPr lang="en-US" sz="2400" b="1" i="0" u="sng" dirty="0">
                <a:solidFill>
                  <a:srgbClr val="040C28"/>
                </a:solidFill>
                <a:effectLst/>
                <a:latin typeface="Arial" panose="020B0604020202020204" pitchFamily="34" charset="0"/>
                <a:cs typeface="Arial" panose="020B0604020202020204" pitchFamily="34" charset="0"/>
              </a:rPr>
              <a:t>augmented human consciousness</a:t>
            </a:r>
            <a:r>
              <a:rPr lang="en-US" sz="2400" b="1" i="0" dirty="0">
                <a:solidFill>
                  <a:srgbClr val="040C28"/>
                </a:solidFill>
                <a:effectLst/>
                <a:latin typeface="Arial" panose="020B0604020202020204" pitchFamily="34" charset="0"/>
                <a:cs typeface="Arial" panose="020B0604020202020204" pitchFamily="34" charset="0"/>
              </a:rPr>
              <a:t> (AHC).</a:t>
            </a:r>
          </a:p>
          <a:p>
            <a:pPr algn="just"/>
            <a:r>
              <a:rPr lang="en-US" sz="2400" b="1" dirty="0">
                <a:solidFill>
                  <a:srgbClr val="040C28"/>
                </a:solidFill>
                <a:latin typeface="Arial" panose="020B0604020202020204" pitchFamily="34" charset="0"/>
                <a:cs typeface="Arial" panose="020B0604020202020204" pitchFamily="34" charset="0"/>
              </a:rPr>
              <a:t>- Humans can equip autonomous machines with </a:t>
            </a:r>
            <a:r>
              <a:rPr lang="en-US" sz="2400" b="1" i="0" dirty="0">
                <a:solidFill>
                  <a:srgbClr val="040C28"/>
                </a:solidFill>
                <a:effectLst/>
                <a:latin typeface="Arial" panose="020B0604020202020204" pitchFamily="34" charset="0"/>
                <a:cs typeface="Arial" panose="020B0604020202020204" pitchFamily="34" charset="0"/>
              </a:rPr>
              <a:t> machine senses for </a:t>
            </a:r>
            <a:r>
              <a:rPr lang="en-US" sz="2400" b="1" i="0" u="sng" dirty="0">
                <a:solidFill>
                  <a:srgbClr val="040C28"/>
                </a:solidFill>
                <a:effectLst/>
                <a:latin typeface="Arial" panose="020B0604020202020204" pitchFamily="34" charset="0"/>
                <a:cs typeface="Arial" panose="020B0604020202020204" pitchFamily="34" charset="0"/>
              </a:rPr>
              <a:t>autonomous machine consciousness</a:t>
            </a:r>
            <a:r>
              <a:rPr lang="en-US" sz="2400" b="1" i="0" dirty="0">
                <a:solidFill>
                  <a:srgbClr val="040C28"/>
                </a:solidFill>
                <a:effectLst/>
                <a:latin typeface="Arial" panose="020B0604020202020204" pitchFamily="34" charset="0"/>
                <a:cs typeface="Arial" panose="020B0604020202020204" pitchFamily="34" charset="0"/>
              </a:rPr>
              <a:t> (AMC)</a:t>
            </a:r>
            <a:r>
              <a:rPr lang="en-US" sz="2400" b="1" i="0" dirty="0">
                <a:solidFill>
                  <a:srgbClr val="202124"/>
                </a:solidFill>
                <a:effectLst/>
                <a:latin typeface="Arial" panose="020B0604020202020204" pitchFamily="34" charset="0"/>
                <a:cs typeface="Arial" panose="020B0604020202020204" pitchFamily="34" charset="0"/>
              </a:rPr>
              <a:t>.</a:t>
            </a:r>
          </a:p>
          <a:p>
            <a:pPr algn="just"/>
            <a:r>
              <a:rPr lang="en-US" sz="2400" b="1" dirty="0">
                <a:solidFill>
                  <a:srgbClr val="202124"/>
                </a:solidFill>
                <a:latin typeface="Arial" panose="020B0604020202020204" pitchFamily="34" charset="0"/>
                <a:cs typeface="Arial" panose="020B0604020202020204" pitchFamily="34" charset="0"/>
              </a:rPr>
              <a:t>- The evolution of autonomous machine consciousness has evolved to the point that bad actors can use it to harm humans.</a:t>
            </a:r>
            <a:endParaRPr lang="en-US" sz="2400" b="1" i="0" dirty="0">
              <a:solidFill>
                <a:srgbClr val="202124"/>
              </a:solidFill>
              <a:effectLst/>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 Augmented human consciousness </a:t>
            </a:r>
            <a:r>
              <a:rPr lang="en-US" sz="2400" b="1" dirty="0">
                <a:solidFill>
                  <a:srgbClr val="202124"/>
                </a:solidFill>
                <a:latin typeface="Arial" panose="020B0604020202020204" pitchFamily="34" charset="0"/>
                <a:cs typeface="Arial" panose="020B0604020202020204" pitchFamily="34" charset="0"/>
              </a:rPr>
              <a:t>has maintained a balance of human good and bad acting use of machines, an example would be drone warfare</a:t>
            </a:r>
            <a:r>
              <a:rPr lang="en-US" sz="2400" b="1" i="0" dirty="0">
                <a:solidFill>
                  <a:srgbClr val="202124"/>
                </a:solidFill>
                <a:effectLst/>
                <a:latin typeface="Arial" panose="020B0604020202020204" pitchFamily="34" charset="0"/>
                <a:cs typeface="Arial" panose="020B0604020202020204" pitchFamily="34" charset="0"/>
              </a:rPr>
              <a:t>.</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3CE819C5-83B3-850F-6018-00C9DFF57698}"/>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2DE22AB4-960B-5E3C-9680-21D7E23BE584}"/>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E9C1FD6A-7333-D24B-15F3-6C6A6DF4830C}"/>
              </a:ext>
            </a:extLst>
          </p:cNvPr>
          <p:cNvSpPr>
            <a:spLocks noGrp="1"/>
          </p:cNvSpPr>
          <p:nvPr>
            <p:ph type="sldNum" sz="quarter" idx="12"/>
          </p:nvPr>
        </p:nvSpPr>
        <p:spPr/>
        <p:txBody>
          <a:bodyPr/>
          <a:lstStyle/>
          <a:p>
            <a:fld id="{775FEA1F-E626-42D4-B31C-390833ED0225}" type="slidenum">
              <a:rPr lang="en-US" smtClean="0"/>
              <a:t>12</a:t>
            </a:fld>
            <a:endParaRPr lang="en-US" dirty="0"/>
          </a:p>
        </p:txBody>
      </p:sp>
    </p:spTree>
    <p:extLst>
      <p:ext uri="{BB962C8B-B14F-4D97-AF65-F5344CB8AC3E}">
        <p14:creationId xmlns:p14="http://schemas.microsoft.com/office/powerpoint/2010/main" val="2818123604"/>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Consciousness</a:t>
            </a:r>
          </a:p>
        </p:txBody>
      </p:sp>
      <p:sp>
        <p:nvSpPr>
          <p:cNvPr id="3" name="Subtitle 2"/>
          <p:cNvSpPr>
            <a:spLocks noGrp="1"/>
          </p:cNvSpPr>
          <p:nvPr>
            <p:ph type="subTitle" idx="1"/>
          </p:nvPr>
        </p:nvSpPr>
        <p:spPr>
          <a:xfrm>
            <a:off x="457201" y="1295401"/>
            <a:ext cx="8233762" cy="4924424"/>
          </a:xfrm>
        </p:spPr>
        <p:txBody>
          <a:bodyPr>
            <a:noAutofit/>
          </a:bodyPr>
          <a:lstStyle/>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A</a:t>
            </a:r>
            <a:r>
              <a:rPr lang="en-US" sz="2400" b="1" i="0" dirty="0">
                <a:solidFill>
                  <a:srgbClr val="202124"/>
                </a:solidFill>
                <a:effectLst/>
                <a:latin typeface="Arial" panose="020B0604020202020204" pitchFamily="34" charset="0"/>
                <a:cs typeface="Arial" panose="020B0604020202020204" pitchFamily="34" charset="0"/>
              </a:rPr>
              <a:t>ll matter, individual and collective human </a:t>
            </a:r>
            <a:r>
              <a:rPr lang="en-US" sz="2400" b="1" dirty="0">
                <a:solidFill>
                  <a:srgbClr val="202124"/>
                </a:solidFill>
                <a:latin typeface="Arial" panose="020B0604020202020204" pitchFamily="34" charset="0"/>
                <a:cs typeface="Arial" panose="020B0604020202020204" pitchFamily="34" charset="0"/>
              </a:rPr>
              <a:t>intelligence, began from free intelligence.</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When matter, including living forms, are destroyed, the 2</a:t>
            </a:r>
            <a:r>
              <a:rPr lang="en-US" sz="2400" b="1" baseline="30000" dirty="0">
                <a:solidFill>
                  <a:srgbClr val="202124"/>
                </a:solidFill>
                <a:latin typeface="Arial" panose="020B0604020202020204" pitchFamily="34" charset="0"/>
                <a:cs typeface="Arial" panose="020B0604020202020204" pitchFamily="34" charset="0"/>
              </a:rPr>
              <a:t>nd</a:t>
            </a:r>
            <a:r>
              <a:rPr lang="en-US" sz="2400" b="1" dirty="0">
                <a:solidFill>
                  <a:srgbClr val="202124"/>
                </a:solidFill>
                <a:latin typeface="Arial" panose="020B0604020202020204" pitchFamily="34" charset="0"/>
                <a:cs typeface="Arial" panose="020B0604020202020204" pitchFamily="34" charset="0"/>
              </a:rPr>
              <a:t> Law of The Theory states that all embedded intelligence becomes free once again.</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These cycles of free and embedded states of being contribute to evolution in nature. Human made technology has evolved in a similar way.</a:t>
            </a:r>
          </a:p>
          <a:p>
            <a:pPr marL="342900" indent="-342900" algn="just">
              <a:buFontTx/>
              <a:buChar char="-"/>
            </a:pPr>
            <a:r>
              <a:rPr lang="en-US" sz="2400" b="1" dirty="0">
                <a:solidFill>
                  <a:srgbClr val="FF0000"/>
                </a:solidFill>
                <a:latin typeface="Arial" panose="020B0604020202020204" pitchFamily="34" charset="0"/>
                <a:cs typeface="Arial" panose="020B0604020202020204" pitchFamily="34" charset="0"/>
              </a:rPr>
              <a:t>Human consciousness studies deal, in part, with the unknown free intelligence connectivity with human mental processing within analog neural networks.</a:t>
            </a:r>
            <a:endParaRPr lang="en-US" sz="2400" b="1" i="0" dirty="0">
              <a:solidFill>
                <a:srgbClr val="FF0000"/>
              </a:solidFill>
              <a:effectLst/>
              <a:latin typeface="Arial" panose="020B0604020202020204" pitchFamily="34" charset="0"/>
              <a:cs typeface="Arial" panose="020B0604020202020204" pitchFamily="34" charset="0"/>
            </a:endParaRP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13</a:t>
            </a:fld>
            <a:endParaRPr lang="en-US" dirty="0"/>
          </a:p>
        </p:txBody>
      </p:sp>
    </p:spTree>
    <p:extLst>
      <p:ext uri="{BB962C8B-B14F-4D97-AF65-F5344CB8AC3E}">
        <p14:creationId xmlns:p14="http://schemas.microsoft.com/office/powerpoint/2010/main" val="1751451545"/>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Revolutions</a:t>
            </a:r>
          </a:p>
        </p:txBody>
      </p:sp>
      <p:sp>
        <p:nvSpPr>
          <p:cNvPr id="3" name="Subtitle 2"/>
          <p:cNvSpPr>
            <a:spLocks noGrp="1"/>
          </p:cNvSpPr>
          <p:nvPr>
            <p:ph type="subTitle" idx="1"/>
          </p:nvPr>
        </p:nvSpPr>
        <p:spPr>
          <a:xfrm>
            <a:off x="618404" y="1230920"/>
            <a:ext cx="8068396" cy="5017479"/>
          </a:xfrm>
        </p:spPr>
        <p:txBody>
          <a:bodyPr>
            <a:noAutofit/>
          </a:bodyPr>
          <a:lstStyle/>
          <a:p>
            <a:pPr algn="l"/>
            <a:endParaRPr lang="en-US" sz="1000" b="1" dirty="0">
              <a:solidFill>
                <a:schemeClr val="tx1"/>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rPr>
              <a:t>  </a:t>
            </a:r>
          </a:p>
          <a:p>
            <a:r>
              <a:rPr lang="en-US" sz="2400" b="1" dirty="0">
                <a:solidFill>
                  <a:schemeClr val="tx1"/>
                </a:solidFill>
                <a:latin typeface="Arial" panose="020B0604020202020204" pitchFamily="34" charset="0"/>
                <a:cs typeface="Arial" panose="020B0604020202020204" pitchFamily="34" charset="0"/>
              </a:rPr>
              <a:t>From: </a:t>
            </a:r>
            <a:r>
              <a:rPr lang="en-US" sz="2400" b="1" i="1" u="sng" dirty="0">
                <a:solidFill>
                  <a:schemeClr val="tx1"/>
                </a:solidFill>
                <a:latin typeface="Arial" panose="020B0604020202020204" pitchFamily="34" charset="0"/>
                <a:cs typeface="Arial" panose="020B0604020202020204" pitchFamily="34" charset="0"/>
              </a:rPr>
              <a:t>The Structure of Scientific Revolutions</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page 90 Third Edition 1996</a:t>
            </a:r>
          </a:p>
          <a:p>
            <a:r>
              <a:rPr lang="en-US" sz="2400" b="1" dirty="0">
                <a:solidFill>
                  <a:schemeClr val="tx1"/>
                </a:solidFill>
                <a:latin typeface="Arial" panose="020B0604020202020204" pitchFamily="34" charset="0"/>
                <a:cs typeface="Arial" panose="020B0604020202020204" pitchFamily="34" charset="0"/>
              </a:rPr>
              <a:t>By: Thomas S. Kuhn (paradigm shift)</a:t>
            </a: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always the men who achieve these fundamental inventions of a new paradigm have been either very young or very new to the field whose paradigm they change.” </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14</a:t>
            </a:fld>
            <a:endParaRPr lang="en-US"/>
          </a:p>
        </p:txBody>
      </p:sp>
    </p:spTree>
    <p:extLst>
      <p:ext uri="{BB962C8B-B14F-4D97-AF65-F5344CB8AC3E}">
        <p14:creationId xmlns:p14="http://schemas.microsoft.com/office/powerpoint/2010/main" val="259704554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38081-A648-3D1F-D090-8BD16CB8561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51705E6E-C991-2DEC-FBD3-E77927C34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8043221-CA42-1E95-6985-11432FB8E23F}"/>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Revolutionaries</a:t>
            </a:r>
          </a:p>
        </p:txBody>
      </p:sp>
      <p:sp>
        <p:nvSpPr>
          <p:cNvPr id="3" name="Subtitle 2">
            <a:extLst>
              <a:ext uri="{FF2B5EF4-FFF2-40B4-BE49-F238E27FC236}">
                <a16:creationId xmlns:a16="http://schemas.microsoft.com/office/drawing/2014/main" id="{B968E9CE-FA62-914E-DD57-DD750F746722}"/>
              </a:ext>
            </a:extLst>
          </p:cNvPr>
          <p:cNvSpPr>
            <a:spLocks noGrp="1"/>
          </p:cNvSpPr>
          <p:nvPr>
            <p:ph type="subTitle" idx="1"/>
          </p:nvPr>
        </p:nvSpPr>
        <p:spPr>
          <a:xfrm>
            <a:off x="457200" y="1580398"/>
            <a:ext cx="8382000" cy="4439402"/>
          </a:xfrm>
        </p:spPr>
        <p:txBody>
          <a:bodyPr>
            <a:noAutofit/>
          </a:bodyPr>
          <a:lstStyle/>
          <a:p>
            <a:r>
              <a:rPr lang="en-US" sz="3600" b="1" dirty="0">
                <a:solidFill>
                  <a:srgbClr val="202124"/>
                </a:solidFill>
                <a:latin typeface="Arial" panose="020B0604020202020204" pitchFamily="34" charset="0"/>
                <a:cs typeface="Arial" panose="020B0604020202020204" pitchFamily="34" charset="0"/>
              </a:rPr>
              <a:t>Mensch Prize Scholars</a:t>
            </a:r>
          </a:p>
          <a:p>
            <a:endParaRPr lang="en-US" sz="1000" b="1" dirty="0">
              <a:solidFill>
                <a:srgbClr val="202124"/>
              </a:solidFill>
              <a:latin typeface="Arial" panose="020B0604020202020204" pitchFamily="34" charset="0"/>
              <a:cs typeface="Arial" panose="020B0604020202020204" pitchFamily="34" charset="0"/>
            </a:endParaRPr>
          </a:p>
          <a:p>
            <a:pPr algn="just"/>
            <a:r>
              <a:rPr lang="en-US" sz="2400" b="1" dirty="0">
                <a:solidFill>
                  <a:srgbClr val="202124"/>
                </a:solidFill>
                <a:latin typeface="Arial" panose="020B0604020202020204" pitchFamily="34" charset="0"/>
                <a:cs typeface="Arial" panose="020B0604020202020204" pitchFamily="34" charset="0"/>
                <a:hlinkClick r:id="rId4"/>
              </a:rPr>
              <a:t>Mensch Prize scholarships</a:t>
            </a:r>
            <a:r>
              <a:rPr lang="en-US" sz="2400" b="1" dirty="0">
                <a:solidFill>
                  <a:srgbClr val="202124"/>
                </a:solidFill>
                <a:latin typeface="Arial" panose="020B0604020202020204" pitchFamily="34" charset="0"/>
                <a:cs typeface="Arial" panose="020B0604020202020204" pitchFamily="34" charset="0"/>
              </a:rPr>
              <a:t> have been </a:t>
            </a:r>
            <a:r>
              <a:rPr lang="en-US" sz="2400" b="1" i="0" dirty="0">
                <a:solidFill>
                  <a:srgbClr val="202124"/>
                </a:solidFill>
                <a:effectLst/>
                <a:latin typeface="Arial" panose="020B0604020202020204" pitchFamily="34" charset="0"/>
                <a:cs typeface="Arial" panose="020B0604020202020204" pitchFamily="34" charset="0"/>
              </a:rPr>
              <a:t>created for supporting and inspiring revolutionary use of embedded intelligence concepts in education, understanding and practical application. </a:t>
            </a:r>
          </a:p>
          <a:p>
            <a:pPr algn="just"/>
            <a:endParaRPr lang="en-US" sz="2400" b="1" dirty="0">
              <a:solidFill>
                <a:srgbClr val="202124"/>
              </a:solidFill>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The </a:t>
            </a:r>
            <a:r>
              <a:rPr lang="en-US" sz="2400" b="1" i="0" dirty="0">
                <a:solidFill>
                  <a:srgbClr val="202124"/>
                </a:solidFill>
                <a:effectLst/>
                <a:latin typeface="Arial" panose="020B0604020202020204" pitchFamily="34" charset="0"/>
                <a:cs typeface="Arial" panose="020B0604020202020204" pitchFamily="34" charset="0"/>
                <a:hlinkClick r:id="rId5"/>
              </a:rPr>
              <a:t>Center for Embedded Intelligent Systems Studies (CEISS)</a:t>
            </a:r>
            <a:r>
              <a:rPr lang="en-US" sz="2400" b="1" dirty="0">
                <a:solidFill>
                  <a:srgbClr val="202124"/>
                </a:solidFill>
                <a:latin typeface="Arial" panose="020B0604020202020204" pitchFamily="34" charset="0"/>
                <a:cs typeface="Arial" panose="020B0604020202020204" pitchFamily="34" charset="0"/>
              </a:rPr>
              <a:t> has selected topics for consideration by human individual and collective embedded intelligence.</a:t>
            </a:r>
            <a:endParaRPr lang="en-US" sz="2400" b="1" i="0" dirty="0">
              <a:solidFill>
                <a:srgbClr val="202124"/>
              </a:solidFill>
              <a:effectLst/>
              <a:latin typeface="Arial" panose="020B0604020202020204" pitchFamily="34" charset="0"/>
              <a:cs typeface="Arial" panose="020B0604020202020204" pitchFamily="34" charset="0"/>
            </a:endParaRPr>
          </a:p>
          <a:p>
            <a:pPr algn="just"/>
            <a:endParaRPr lang="en-US" sz="1000" b="1" i="0" dirty="0">
              <a:solidFill>
                <a:srgbClr val="202124"/>
              </a:solidFill>
              <a:effectLst/>
              <a:latin typeface="Arial" panose="020B0604020202020204" pitchFamily="34" charset="0"/>
              <a:cs typeface="Arial" panose="020B0604020202020204" pitchFamily="34" charset="0"/>
            </a:endParaRPr>
          </a:p>
          <a:p>
            <a:pPr algn="just"/>
            <a:endParaRPr lang="en-US" sz="2400" b="1" i="0" dirty="0">
              <a:solidFill>
                <a:srgbClr val="202124"/>
              </a:solidFill>
              <a:effectLst/>
              <a:latin typeface="Arial" panose="020B0604020202020204" pitchFamily="34" charset="0"/>
              <a:cs typeface="Arial" panose="020B0604020202020204" pitchFamily="34" charset="0"/>
            </a:endParaRPr>
          </a:p>
          <a:p>
            <a:pPr algn="just"/>
            <a:r>
              <a:rPr lang="en-US" sz="2400" b="1" i="0" dirty="0">
                <a:solidFill>
                  <a:srgbClr val="202124"/>
                </a:solidFill>
                <a:effectLst/>
                <a:latin typeface="Arial" panose="020B0604020202020204" pitchFamily="34" charset="0"/>
                <a:cs typeface="Arial" panose="020B0604020202020204" pitchFamily="34" charset="0"/>
              </a:rPr>
              <a:t> </a:t>
            </a:r>
            <a:r>
              <a:rPr lang="en-US" sz="2400" b="1" i="0" dirty="0">
                <a:solidFill>
                  <a:srgbClr val="002021"/>
                </a:solidFill>
                <a:effectLst/>
                <a:latin typeface="Arial" panose="020B0604020202020204" pitchFamily="34" charset="0"/>
                <a:cs typeface="Arial" panose="020B0604020202020204" pitchFamily="34" charset="0"/>
              </a:rPr>
              <a:t> </a:t>
            </a:r>
          </a:p>
          <a:p>
            <a:pPr algn="l"/>
            <a:endParaRPr lang="en-US" sz="2400" b="1" dirty="0">
              <a:solidFill>
                <a:srgbClr val="002021"/>
              </a:solidFill>
              <a:latin typeface="Arial" panose="020B0604020202020204" pitchFamily="34" charset="0"/>
              <a:cs typeface="Arial" panose="020B0604020202020204" pitchFamily="34" charset="0"/>
            </a:endParaRPr>
          </a:p>
          <a:p>
            <a:pPr algn="l"/>
            <a:endParaRPr lang="en-US" sz="2400" b="1" dirty="0">
              <a:solidFill>
                <a:srgbClr val="202124"/>
              </a:solidFill>
              <a:latin typeface="Roboto" panose="02000000000000000000" pitchFamily="2" charset="0"/>
              <a:ea typeface="Calibri" panose="020F0502020204030204" pitchFamily="34" charset="0"/>
            </a:endParaRPr>
          </a:p>
        </p:txBody>
      </p:sp>
      <p:sp>
        <p:nvSpPr>
          <p:cNvPr id="4" name="TextBox 3">
            <a:extLst>
              <a:ext uri="{FF2B5EF4-FFF2-40B4-BE49-F238E27FC236}">
                <a16:creationId xmlns:a16="http://schemas.microsoft.com/office/drawing/2014/main" id="{549CDCA8-6D27-651E-7FBD-1BAE81C5F71C}"/>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F8658C74-5D9A-E3D3-6CBF-85E75A9C3B45}"/>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200C723F-97E3-2933-8331-69A1C57DC996}"/>
              </a:ext>
            </a:extLst>
          </p:cNvPr>
          <p:cNvSpPr>
            <a:spLocks noGrp="1"/>
          </p:cNvSpPr>
          <p:nvPr>
            <p:ph type="sldNum" sz="quarter" idx="12"/>
          </p:nvPr>
        </p:nvSpPr>
        <p:spPr/>
        <p:txBody>
          <a:bodyPr/>
          <a:lstStyle/>
          <a:p>
            <a:fld id="{775FEA1F-E626-42D4-B31C-390833ED0225}" type="slidenum">
              <a:rPr lang="en-US" smtClean="0"/>
              <a:t>15</a:t>
            </a:fld>
            <a:endParaRPr lang="en-US"/>
          </a:p>
        </p:txBody>
      </p:sp>
    </p:spTree>
    <p:extLst>
      <p:ext uri="{BB962C8B-B14F-4D97-AF65-F5344CB8AC3E}">
        <p14:creationId xmlns:p14="http://schemas.microsoft.com/office/powerpoint/2010/main" val="419329211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The End</a:t>
            </a:r>
          </a:p>
        </p:txBody>
      </p:sp>
      <p:sp>
        <p:nvSpPr>
          <p:cNvPr id="3" name="Subtitle 2"/>
          <p:cNvSpPr>
            <a:spLocks noGrp="1"/>
          </p:cNvSpPr>
          <p:nvPr>
            <p:ph type="subTitle" idx="1"/>
          </p:nvPr>
        </p:nvSpPr>
        <p:spPr>
          <a:xfrm>
            <a:off x="533401" y="1524000"/>
            <a:ext cx="8157562" cy="4800600"/>
          </a:xfrm>
        </p:spPr>
        <p:txBody>
          <a:bodyPr>
            <a:noAutofit/>
          </a:bodyPr>
          <a:lstStyle/>
          <a:p>
            <a:endParaRPr lang="en-US" sz="1000" b="1" dirty="0">
              <a:solidFill>
                <a:schemeClr val="tx1"/>
              </a:solidFill>
              <a:latin typeface="Adobe Caslon Pro" pitchFamily="18" charset="0"/>
            </a:endParaRPr>
          </a:p>
          <a:p>
            <a:r>
              <a:rPr lang="en-US" sz="4800" b="1" dirty="0">
                <a:solidFill>
                  <a:schemeClr val="tx1"/>
                </a:solidFill>
                <a:latin typeface="Adobe Caslon Pro" pitchFamily="18" charset="0"/>
              </a:rPr>
              <a:t>Questions</a:t>
            </a:r>
          </a:p>
          <a:p>
            <a:r>
              <a:rPr lang="en-US" sz="4800" b="1" dirty="0">
                <a:solidFill>
                  <a:schemeClr val="tx1"/>
                </a:solidFill>
                <a:latin typeface="Adobe Caslon Pro" pitchFamily="18" charset="0"/>
              </a:rPr>
              <a:t>or</a:t>
            </a:r>
          </a:p>
          <a:p>
            <a:r>
              <a:rPr lang="en-US" sz="4800" b="1" dirty="0">
                <a:solidFill>
                  <a:schemeClr val="tx1"/>
                </a:solidFill>
                <a:latin typeface="Adobe Caslon Pro" pitchFamily="18" charset="0"/>
              </a:rPr>
              <a:t>Comments?</a:t>
            </a:r>
          </a:p>
          <a:p>
            <a:r>
              <a:rPr lang="en-US" sz="4800" b="1" dirty="0">
                <a:solidFill>
                  <a:schemeClr val="tx1"/>
                </a:solidFill>
                <a:latin typeface="Adobe Caslon Pro" pitchFamily="18" charset="0"/>
              </a:rPr>
              <a:t> </a:t>
            </a:r>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16</a:t>
            </a:fld>
            <a:endParaRPr lang="en-US" dirty="0"/>
          </a:p>
        </p:txBody>
      </p:sp>
    </p:spTree>
    <p:extLst>
      <p:ext uri="{BB962C8B-B14F-4D97-AF65-F5344CB8AC3E}">
        <p14:creationId xmlns:p14="http://schemas.microsoft.com/office/powerpoint/2010/main" val="304164344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D64E3-0D42-CC1B-8051-047E4DE77EAB}"/>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1F60502E-74B3-A62A-D9CD-AEA60C661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B319603-00B6-9E76-6A07-F2E4717DA72A}"/>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Caution!!</a:t>
            </a:r>
          </a:p>
        </p:txBody>
      </p:sp>
      <p:sp>
        <p:nvSpPr>
          <p:cNvPr id="3" name="Subtitle 2">
            <a:extLst>
              <a:ext uri="{FF2B5EF4-FFF2-40B4-BE49-F238E27FC236}">
                <a16:creationId xmlns:a16="http://schemas.microsoft.com/office/drawing/2014/main" id="{A6075C3E-86B0-313C-2874-845F27141DEC}"/>
              </a:ext>
            </a:extLst>
          </p:cNvPr>
          <p:cNvSpPr>
            <a:spLocks noGrp="1"/>
          </p:cNvSpPr>
          <p:nvPr>
            <p:ph type="subTitle" idx="1"/>
          </p:nvPr>
        </p:nvSpPr>
        <p:spPr>
          <a:xfrm>
            <a:off x="620485" y="1230920"/>
            <a:ext cx="8005163" cy="4941537"/>
          </a:xfrm>
        </p:spPr>
        <p:txBody>
          <a:bodyPr>
            <a:noAutofit/>
          </a:bodyPr>
          <a:lstStyle/>
          <a:p>
            <a:endParaRPr lang="en-US" sz="2400" b="1" i="1" u="sng" dirty="0">
              <a:solidFill>
                <a:srgbClr val="FF0000"/>
              </a:solidFill>
              <a:latin typeface="Arial" panose="020B0604020202020204" pitchFamily="34" charset="0"/>
              <a:cs typeface="Arial" panose="020B0604020202020204" pitchFamily="34" charset="0"/>
            </a:endParaRPr>
          </a:p>
          <a:p>
            <a:pPr algn="just"/>
            <a:r>
              <a:rPr lang="en-US" sz="2400" b="1" i="1" u="sng" dirty="0">
                <a:solidFill>
                  <a:srgbClr val="FF0000"/>
                </a:solidFill>
                <a:latin typeface="Arial" panose="020B0604020202020204" pitchFamily="34" charset="0"/>
                <a:cs typeface="Arial" panose="020B0604020202020204" pitchFamily="34" charset="0"/>
              </a:rPr>
              <a:t>Caution:</a:t>
            </a:r>
            <a:r>
              <a:rPr lang="en-US" sz="2400" b="1" dirty="0">
                <a:solidFill>
                  <a:srgbClr val="FF0000"/>
                </a:solidFill>
                <a:latin typeface="Arial" panose="020B0604020202020204" pitchFamily="34" charset="0"/>
                <a:cs typeface="Arial" panose="020B0604020202020204" pitchFamily="34" charset="0"/>
              </a:rPr>
              <a:t> Much like studying consciousness, contemplating, studying or applying The Theory of Embedded Intelligence (TEI) </a:t>
            </a:r>
            <a:r>
              <a:rPr lang="en-US" sz="2400" b="1" i="1" u="sng" dirty="0">
                <a:solidFill>
                  <a:srgbClr val="FF0000"/>
                </a:solidFill>
                <a:latin typeface="Arial" panose="020B0604020202020204" pitchFamily="34" charset="0"/>
                <a:cs typeface="Arial" panose="020B0604020202020204" pitchFamily="34" charset="0"/>
              </a:rPr>
              <a:t>will</a:t>
            </a:r>
            <a:r>
              <a:rPr lang="en-US" sz="2400" b="1" dirty="0">
                <a:solidFill>
                  <a:srgbClr val="FF0000"/>
                </a:solidFill>
                <a:latin typeface="Arial" panose="020B0604020202020204" pitchFamily="34" charset="0"/>
                <a:cs typeface="Arial" panose="020B0604020202020204" pitchFamily="34" charset="0"/>
              </a:rPr>
              <a:t> change your life. This Theory is a revolution in all areas of contemplation, all sciences and all practical applications of The Theory.</a:t>
            </a:r>
            <a:endParaRPr lang="en-US" sz="2400" b="1" dirty="0">
              <a:solidFill>
                <a:schemeClr val="tx1"/>
              </a:solidFill>
              <a:latin typeface="Arial" panose="020B0604020202020204" pitchFamily="34" charset="0"/>
              <a:cs typeface="Arial" panose="020B0604020202020204" pitchFamily="34" charset="0"/>
            </a:endParaRPr>
          </a:p>
          <a:p>
            <a:pPr algn="l"/>
            <a:endParaRPr lang="en-US" sz="2400" b="1" dirty="0">
              <a:solidFill>
                <a:srgbClr val="FF0000"/>
              </a:solidFill>
              <a:latin typeface="Arial" panose="020B0604020202020204" pitchFamily="34" charset="0"/>
              <a:cs typeface="Arial" panose="020B0604020202020204" pitchFamily="34" charset="0"/>
            </a:endParaRPr>
          </a:p>
          <a:p>
            <a:pPr algn="l"/>
            <a:r>
              <a:rPr lang="en-US" sz="2400" b="1" dirty="0">
                <a:solidFill>
                  <a:schemeClr val="tx1"/>
                </a:solidFill>
                <a:latin typeface="Arial" panose="020B0604020202020204" pitchFamily="34" charset="0"/>
                <a:cs typeface="Arial" panose="020B0604020202020204" pitchFamily="34" charset="0"/>
              </a:rPr>
              <a:t>The Theory causes one to reconsider one’s beliefs and what one knows about oneself and one’s worldview.</a:t>
            </a:r>
          </a:p>
        </p:txBody>
      </p:sp>
      <p:sp>
        <p:nvSpPr>
          <p:cNvPr id="4" name="TextBox 3">
            <a:extLst>
              <a:ext uri="{FF2B5EF4-FFF2-40B4-BE49-F238E27FC236}">
                <a16:creationId xmlns:a16="http://schemas.microsoft.com/office/drawing/2014/main" id="{396448FF-E470-1462-8959-D073B4FA01F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B1179215-AD6B-DC5F-A71C-6840CBD7C9EC}"/>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0D01FE13-A129-5096-C98A-BFDCDABA1FD7}"/>
              </a:ext>
            </a:extLst>
          </p:cNvPr>
          <p:cNvSpPr>
            <a:spLocks noGrp="1"/>
          </p:cNvSpPr>
          <p:nvPr>
            <p:ph type="sldNum" sz="quarter" idx="12"/>
          </p:nvPr>
        </p:nvSpPr>
        <p:spPr/>
        <p:txBody>
          <a:bodyPr/>
          <a:lstStyle/>
          <a:p>
            <a:fld id="{775FEA1F-E626-42D4-B31C-390833ED0225}" type="slidenum">
              <a:rPr lang="en-US" smtClean="0"/>
              <a:t>2</a:t>
            </a:fld>
            <a:endParaRPr lang="en-US"/>
          </a:p>
        </p:txBody>
      </p:sp>
    </p:spTree>
    <p:extLst>
      <p:ext uri="{BB962C8B-B14F-4D97-AF65-F5344CB8AC3E}">
        <p14:creationId xmlns:p14="http://schemas.microsoft.com/office/powerpoint/2010/main" val="18215988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Theory</a:t>
            </a:r>
          </a:p>
        </p:txBody>
      </p:sp>
      <p:sp>
        <p:nvSpPr>
          <p:cNvPr id="3" name="Subtitle 2"/>
          <p:cNvSpPr>
            <a:spLocks noGrp="1"/>
          </p:cNvSpPr>
          <p:nvPr>
            <p:ph type="subTitle" idx="1"/>
          </p:nvPr>
        </p:nvSpPr>
        <p:spPr>
          <a:xfrm>
            <a:off x="457200" y="1230920"/>
            <a:ext cx="8305800" cy="5125431"/>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A t</a:t>
            </a:r>
            <a:r>
              <a:rPr lang="en-US" sz="2400" b="1" i="0" dirty="0">
                <a:solidFill>
                  <a:srgbClr val="FF0000"/>
                </a:solidFill>
                <a:effectLst/>
                <a:latin typeface="Arial" panose="020B0604020202020204" pitchFamily="34" charset="0"/>
                <a:cs typeface="Arial" panose="020B0604020202020204" pitchFamily="34" charset="0"/>
              </a:rPr>
              <a:t>heoretical law is </a:t>
            </a:r>
            <a:r>
              <a:rPr lang="en-US" sz="2400" b="1" dirty="0">
                <a:solidFill>
                  <a:srgbClr val="FF0000"/>
                </a:solidFill>
                <a:latin typeface="Arial" panose="020B0604020202020204" pitchFamily="34" charset="0"/>
                <a:cs typeface="Arial" panose="020B0604020202020204" pitchFamily="34" charset="0"/>
              </a:rPr>
              <a:t>a law that analyzes and connects empirical studies to define or advance a theoretical position</a:t>
            </a:r>
            <a:r>
              <a:rPr lang="en-US" sz="2400" b="1" i="0" dirty="0">
                <a:solidFill>
                  <a:srgbClr val="FF0000"/>
                </a:solidFill>
                <a:effectLst/>
                <a:latin typeface="Arial" panose="020B0604020202020204" pitchFamily="34" charset="0"/>
                <a:cs typeface="Arial" panose="020B0604020202020204" pitchFamily="34" charset="0"/>
              </a:rPr>
              <a:t>.</a:t>
            </a:r>
            <a:endParaRPr lang="en-US" sz="1100" b="1" i="0" dirty="0">
              <a:solidFill>
                <a:srgbClr val="FF0000"/>
              </a:solidFill>
              <a:effectLst/>
              <a:latin typeface="Arial" panose="020B0604020202020204" pitchFamily="34" charset="0"/>
              <a:cs typeface="Arial" panose="020B0604020202020204" pitchFamily="34" charset="0"/>
            </a:endParaRPr>
          </a:p>
          <a:p>
            <a:pPr algn="just"/>
            <a:r>
              <a:rPr lang="en-US" sz="2400" b="1" dirty="0">
                <a:solidFill>
                  <a:srgbClr val="FF0000"/>
                </a:solidFill>
                <a:latin typeface="Arial" panose="020B0604020202020204" pitchFamily="34" charset="0"/>
                <a:cs typeface="Arial" panose="020B0604020202020204" pitchFamily="34" charset="0"/>
              </a:rPr>
              <a:t>- The 1</a:t>
            </a:r>
            <a:r>
              <a:rPr lang="en-US" sz="2400" b="1" baseline="30000" dirty="0">
                <a:solidFill>
                  <a:srgbClr val="FF0000"/>
                </a:solidFill>
                <a:latin typeface="Arial" panose="020B0604020202020204" pitchFamily="34" charset="0"/>
                <a:cs typeface="Arial" panose="020B0604020202020204" pitchFamily="34" charset="0"/>
              </a:rPr>
              <a:t>st</a:t>
            </a:r>
            <a:r>
              <a:rPr lang="en-US" sz="2400" b="1" dirty="0">
                <a:solidFill>
                  <a:srgbClr val="FF0000"/>
                </a:solidFill>
                <a:latin typeface="Arial" panose="020B0604020202020204" pitchFamily="34" charset="0"/>
                <a:cs typeface="Arial" panose="020B0604020202020204" pitchFamily="34" charset="0"/>
              </a:rPr>
              <a:t> Law of The Theory states that Intelligence wants to know itself through an infinite continuum and collection of phenomena including you and me.</a:t>
            </a:r>
            <a:endParaRPr lang="en-US" sz="2400" b="1" dirty="0">
              <a:solidFill>
                <a:schemeClr val="tx1"/>
              </a:solidFill>
              <a:latin typeface="Arial" panose="020B0604020202020204" pitchFamily="34" charset="0"/>
              <a:cs typeface="Arial" panose="020B0604020202020204" pitchFamily="34" charset="0"/>
            </a:endParaRPr>
          </a:p>
          <a:p>
            <a:pPr algn="just"/>
            <a:r>
              <a:rPr lang="en-US" sz="2400" b="1" dirty="0">
                <a:solidFill>
                  <a:srgbClr val="FF0000"/>
                </a:solidFill>
                <a:latin typeface="Arial" panose="020B0604020202020204" pitchFamily="34" charset="0"/>
                <a:cs typeface="Arial" panose="020B0604020202020204" pitchFamily="34" charset="0"/>
              </a:rPr>
              <a:t>- The 2</a:t>
            </a:r>
            <a:r>
              <a:rPr lang="en-US" sz="2400" b="1" baseline="30000" dirty="0">
                <a:solidFill>
                  <a:srgbClr val="FF0000"/>
                </a:solidFill>
                <a:latin typeface="Arial" panose="020B0604020202020204" pitchFamily="34" charset="0"/>
                <a:cs typeface="Arial" panose="020B0604020202020204" pitchFamily="34" charset="0"/>
              </a:rPr>
              <a:t>nd</a:t>
            </a:r>
            <a:r>
              <a:rPr lang="en-US" sz="2400" b="1" dirty="0">
                <a:solidFill>
                  <a:srgbClr val="FF0000"/>
                </a:solidFill>
                <a:latin typeface="Arial" panose="020B0604020202020204" pitchFamily="34" charset="0"/>
                <a:cs typeface="Arial" panose="020B0604020202020204" pitchFamily="34" charset="0"/>
              </a:rPr>
              <a:t> Law of The Theory states that intelligence is gained through life experiences and is not lost through death experience and becoming free once again. It merely changes to and from free and embedded states. </a:t>
            </a:r>
          </a:p>
          <a:p>
            <a:pPr algn="just"/>
            <a:r>
              <a:rPr lang="en-US" sz="2400" b="1" i="0" dirty="0">
                <a:solidFill>
                  <a:srgbClr val="FF0000"/>
                </a:solidFill>
                <a:effectLst/>
                <a:latin typeface="Arial" panose="020B0604020202020204" pitchFamily="34" charset="0"/>
                <a:cs typeface="Arial" panose="020B0604020202020204" pitchFamily="34" charset="0"/>
              </a:rPr>
              <a:t>- The </a:t>
            </a:r>
            <a:r>
              <a:rPr lang="en-US" sz="2400" b="1" dirty="0">
                <a:solidFill>
                  <a:srgbClr val="FF0000"/>
                </a:solidFill>
                <a:latin typeface="Arial" panose="020B0604020202020204" pitchFamily="34" charset="0"/>
                <a:cs typeface="Arial" panose="020B0604020202020204" pitchFamily="34" charset="0"/>
              </a:rPr>
              <a:t>3</a:t>
            </a:r>
            <a:r>
              <a:rPr lang="en-US" sz="2400" b="1" baseline="30000" dirty="0">
                <a:solidFill>
                  <a:srgbClr val="FF0000"/>
                </a:solidFill>
                <a:latin typeface="Arial" panose="020B0604020202020204" pitchFamily="34" charset="0"/>
                <a:cs typeface="Arial" panose="020B0604020202020204" pitchFamily="34" charset="0"/>
              </a:rPr>
              <a:t>rd</a:t>
            </a:r>
            <a:r>
              <a:rPr lang="en-US" sz="2400" b="1" dirty="0">
                <a:solidFill>
                  <a:srgbClr val="FF0000"/>
                </a:solidFill>
                <a:latin typeface="Arial" panose="020B0604020202020204" pitchFamily="34" charset="0"/>
                <a:cs typeface="Arial" panose="020B0604020202020204" pitchFamily="34" charset="0"/>
              </a:rPr>
              <a:t> </a:t>
            </a:r>
            <a:r>
              <a:rPr lang="en-US" sz="2400" b="1" i="0" dirty="0">
                <a:solidFill>
                  <a:srgbClr val="FF0000"/>
                </a:solidFill>
                <a:effectLst/>
                <a:latin typeface="Arial" panose="020B0604020202020204" pitchFamily="34" charset="0"/>
                <a:cs typeface="Arial" panose="020B0604020202020204" pitchFamily="34" charset="0"/>
              </a:rPr>
              <a:t>Law of The Theory states that intelligence increases the number of use cases and complexity with time.</a:t>
            </a: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3</a:t>
            </a:fld>
            <a:endParaRPr lang="en-US"/>
          </a:p>
        </p:txBody>
      </p:sp>
    </p:spTree>
    <p:extLst>
      <p:ext uri="{BB962C8B-B14F-4D97-AF65-F5344CB8AC3E}">
        <p14:creationId xmlns:p14="http://schemas.microsoft.com/office/powerpoint/2010/main" val="213532537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Collective Intelligence</a:t>
            </a:r>
          </a:p>
        </p:txBody>
      </p:sp>
      <p:sp>
        <p:nvSpPr>
          <p:cNvPr id="3" name="Subtitle 2"/>
          <p:cNvSpPr>
            <a:spLocks noGrp="1"/>
          </p:cNvSpPr>
          <p:nvPr>
            <p:ph type="subTitle" idx="1"/>
          </p:nvPr>
        </p:nvSpPr>
        <p:spPr>
          <a:xfrm>
            <a:off x="533401" y="1219200"/>
            <a:ext cx="8153399" cy="5043100"/>
          </a:xfrm>
        </p:spPr>
        <p:txBody>
          <a:bodyPr>
            <a:noAutofit/>
          </a:bodyPr>
          <a:lstStyle/>
          <a:p>
            <a:pPr algn="just"/>
            <a:r>
              <a:rPr lang="en-US" sz="2400" b="1" i="0" dirty="0">
                <a:solidFill>
                  <a:srgbClr val="202124"/>
                </a:solidFill>
                <a:effectLst/>
                <a:latin typeface="Arial" panose="020B0604020202020204" pitchFamily="34" charset="0"/>
                <a:cs typeface="Arial" panose="020B0604020202020204" pitchFamily="34" charset="0"/>
              </a:rPr>
              <a:t>- Consider the collective intelligence of a human. The current best estimate is that an average human body contains about </a:t>
            </a:r>
            <a:r>
              <a:rPr lang="en-US" sz="2400" b="1" i="0" dirty="0">
                <a:solidFill>
                  <a:srgbClr val="040C28"/>
                </a:solidFill>
                <a:effectLst/>
                <a:latin typeface="Arial" panose="020B0604020202020204" pitchFamily="34" charset="0"/>
                <a:cs typeface="Arial" panose="020B0604020202020204" pitchFamily="34" charset="0"/>
              </a:rPr>
              <a:t>37 trillion</a:t>
            </a:r>
            <a:r>
              <a:rPr lang="en-US" sz="2400" b="1" i="0" dirty="0">
                <a:solidFill>
                  <a:srgbClr val="202124"/>
                </a:solidFill>
                <a:effectLst/>
                <a:latin typeface="Arial" panose="020B0604020202020204" pitchFamily="34" charset="0"/>
                <a:cs typeface="Arial" panose="020B0604020202020204" pitchFamily="34" charset="0"/>
              </a:rPr>
              <a:t> cells, </a:t>
            </a:r>
            <a:r>
              <a:rPr lang="en-US" sz="2400" b="1" i="1" u="sng" dirty="0">
                <a:solidFill>
                  <a:srgbClr val="202124"/>
                </a:solidFill>
                <a:effectLst/>
                <a:latin typeface="Arial" panose="020B0604020202020204" pitchFamily="34" charset="0"/>
                <a:cs typeface="Arial" panose="020B0604020202020204" pitchFamily="34" charset="0"/>
              </a:rPr>
              <a:t>each</a:t>
            </a:r>
            <a:r>
              <a:rPr lang="en-US" sz="2400" b="1" i="0" dirty="0">
                <a:solidFill>
                  <a:srgbClr val="202124"/>
                </a:solidFill>
                <a:effectLst/>
                <a:latin typeface="Arial" panose="020B0604020202020204" pitchFamily="34" charset="0"/>
                <a:cs typeface="Arial" panose="020B0604020202020204" pitchFamily="34" charset="0"/>
              </a:rPr>
              <a:t> with an embedded intelligence to self-assemble. There are more cells making up one human body than the number of seconds in one million years</a:t>
            </a:r>
            <a:r>
              <a:rPr lang="en-US" sz="2400" b="1" dirty="0">
                <a:solidFill>
                  <a:srgbClr val="202124"/>
                </a:solidFill>
                <a:latin typeface="Arial" panose="020B0604020202020204" pitchFamily="34" charset="0"/>
                <a:cs typeface="Arial" panose="020B0604020202020204" pitchFamily="34" charset="0"/>
              </a:rPr>
              <a:t> a</a:t>
            </a:r>
            <a:r>
              <a:rPr lang="en-US" sz="2400" b="1" i="0" dirty="0">
                <a:solidFill>
                  <a:srgbClr val="202124"/>
                </a:solidFill>
                <a:effectLst/>
                <a:latin typeface="Arial" panose="020B0604020202020204" pitchFamily="34" charset="0"/>
                <a:cs typeface="Arial" panose="020B0604020202020204" pitchFamily="34" charset="0"/>
              </a:rPr>
              <a:t>nd about 370 times the number of  stars in the Milky Way.</a:t>
            </a:r>
          </a:p>
          <a:p>
            <a:pPr algn="l"/>
            <a:endParaRPr lang="en-US" sz="1000" b="1" dirty="0">
              <a:solidFill>
                <a:srgbClr val="FF0000"/>
              </a:solidFill>
              <a:latin typeface="Adobe Caslon Pro" pitchFamily="18" charset="0"/>
            </a:endParaRPr>
          </a:p>
          <a:p>
            <a:pPr algn="just"/>
            <a:r>
              <a:rPr lang="en-US" sz="2400" b="1" dirty="0">
                <a:solidFill>
                  <a:schemeClr val="tx1"/>
                </a:solidFill>
                <a:latin typeface="Arial" panose="020B0604020202020204" pitchFamily="34" charset="0"/>
                <a:cs typeface="Arial" panose="020B0604020202020204" pitchFamily="34" charset="0"/>
              </a:rPr>
              <a:t>- Michael Levin has done research on collective intelligence for understanding embedded intelligence. </a:t>
            </a:r>
          </a:p>
          <a:p>
            <a:r>
              <a:rPr lang="en-US" sz="4000" b="1" dirty="0">
                <a:solidFill>
                  <a:schemeClr val="tx1"/>
                </a:solidFill>
                <a:latin typeface="Arial" panose="020B0604020202020204" pitchFamily="34" charset="0"/>
                <a:cs typeface="Arial" panose="020B0604020202020204" pitchFamily="34" charset="0"/>
                <a:hlinkClick r:id="rId4"/>
              </a:rPr>
              <a:t>Collective Intelligence</a:t>
            </a:r>
            <a:endParaRPr lang="en-US" sz="4000" b="1" dirty="0">
              <a:solidFill>
                <a:schemeClr val="tx1"/>
              </a:solidFill>
              <a:latin typeface="Arial" panose="020B0604020202020204" pitchFamily="34" charset="0"/>
              <a:cs typeface="Arial" panose="020B0604020202020204" pitchFamily="34" charset="0"/>
            </a:endParaRPr>
          </a:p>
          <a:p>
            <a:r>
              <a:rPr lang="en-US" sz="4000" b="1" dirty="0">
                <a:solidFill>
                  <a:schemeClr val="tx1"/>
                </a:solidFill>
                <a:latin typeface="Arial" panose="020B0604020202020204" pitchFamily="34" charset="0"/>
                <a:cs typeface="Arial" panose="020B0604020202020204" pitchFamily="34" charset="0"/>
              </a:rPr>
              <a:t>Video by: Michael Levin</a:t>
            </a: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4</a:t>
            </a:fld>
            <a:endParaRPr lang="en-US" dirty="0"/>
          </a:p>
        </p:txBody>
      </p:sp>
    </p:spTree>
    <p:extLst>
      <p:ext uri="{BB962C8B-B14F-4D97-AF65-F5344CB8AC3E}">
        <p14:creationId xmlns:p14="http://schemas.microsoft.com/office/powerpoint/2010/main" val="203096484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Imagination</a:t>
            </a:r>
          </a:p>
        </p:txBody>
      </p:sp>
      <p:sp>
        <p:nvSpPr>
          <p:cNvPr id="3" name="Subtitle 2"/>
          <p:cNvSpPr>
            <a:spLocks noGrp="1"/>
          </p:cNvSpPr>
          <p:nvPr>
            <p:ph type="subTitle" idx="1"/>
          </p:nvPr>
        </p:nvSpPr>
        <p:spPr>
          <a:xfrm>
            <a:off x="527156" y="1324970"/>
            <a:ext cx="8103134" cy="4999629"/>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 Imagination is t</a:t>
            </a:r>
            <a:r>
              <a:rPr lang="en-US" sz="2400" b="1" i="0" dirty="0">
                <a:solidFill>
                  <a:srgbClr val="FF0000"/>
                </a:solidFill>
                <a:effectLst/>
                <a:latin typeface="Arial" panose="020B0604020202020204" pitchFamily="34" charset="0"/>
                <a:cs typeface="Arial" panose="020B0604020202020204" pitchFamily="34" charset="0"/>
              </a:rPr>
              <a:t>he ability to form mental images of things or events that are not present to the senses.</a:t>
            </a:r>
          </a:p>
          <a:p>
            <a:pPr algn="just"/>
            <a:r>
              <a:rPr lang="en-US" sz="2400" b="1" i="0" dirty="0">
                <a:solidFill>
                  <a:srgbClr val="001D35"/>
                </a:solidFill>
                <a:effectLst/>
                <a:latin typeface="Arial" panose="020B0604020202020204" pitchFamily="34" charset="0"/>
                <a:cs typeface="Arial" panose="020B0604020202020204" pitchFamily="34" charset="0"/>
              </a:rPr>
              <a:t>- Imagine that </a:t>
            </a:r>
            <a:r>
              <a:rPr lang="en-US" sz="2400" b="1" dirty="0">
                <a:solidFill>
                  <a:srgbClr val="001D35"/>
                </a:solidFill>
                <a:latin typeface="Arial" panose="020B0604020202020204" pitchFamily="34" charset="0"/>
                <a:cs typeface="Arial" panose="020B0604020202020204" pitchFamily="34" charset="0"/>
              </a:rPr>
              <a:t>one</a:t>
            </a:r>
            <a:r>
              <a:rPr lang="en-US" sz="2400" b="1" i="0" dirty="0">
                <a:solidFill>
                  <a:srgbClr val="001D35"/>
                </a:solidFill>
                <a:effectLst/>
                <a:latin typeface="Arial" panose="020B0604020202020204" pitchFamily="34" charset="0"/>
                <a:cs typeface="Arial" panose="020B0604020202020204" pitchFamily="34" charset="0"/>
              </a:rPr>
              <a:t> Big Bang was not the starting point for the observable part of the Universe to exist.</a:t>
            </a:r>
          </a:p>
          <a:p>
            <a:pPr algn="just"/>
            <a:r>
              <a:rPr lang="en-US" sz="2400" b="1" i="0" dirty="0">
                <a:solidFill>
                  <a:srgbClr val="001D35"/>
                </a:solidFill>
                <a:effectLst/>
                <a:latin typeface="Arial" panose="020B0604020202020204" pitchFamily="34" charset="0"/>
                <a:cs typeface="Arial" panose="020B0604020202020204" pitchFamily="34" charset="0"/>
              </a:rPr>
              <a:t>- Imagine “Intelligence” changed the infinite Universe from a static Universe to a dynamic Universe - a changing and evolving Universe beginning with energy quanta.</a:t>
            </a:r>
          </a:p>
          <a:p>
            <a:pPr algn="just"/>
            <a:r>
              <a:rPr lang="en-US" sz="2400" b="1" dirty="0">
                <a:solidFill>
                  <a:srgbClr val="001D35"/>
                </a:solidFill>
                <a:latin typeface="Arial" panose="020B0604020202020204" pitchFamily="34" charset="0"/>
                <a:cs typeface="Arial" panose="020B0604020202020204" pitchFamily="34" charset="0"/>
              </a:rPr>
              <a:t>- Imagine an increasing Intelligence in you.</a:t>
            </a:r>
          </a:p>
          <a:p>
            <a:pPr algn="just"/>
            <a:r>
              <a:rPr lang="en-US" sz="2400" b="1" i="0" dirty="0">
                <a:solidFill>
                  <a:srgbClr val="001D35"/>
                </a:solidFill>
                <a:effectLst/>
                <a:latin typeface="Arial" panose="020B0604020202020204" pitchFamily="34" charset="0"/>
                <a:cs typeface="Arial" panose="020B0604020202020204" pitchFamily="34" charset="0"/>
              </a:rPr>
              <a:t>- Imagine a collectively understood world or Universe through </a:t>
            </a:r>
            <a:r>
              <a:rPr lang="en-US" sz="2400" b="1" i="0" dirty="0" err="1">
                <a:solidFill>
                  <a:srgbClr val="001D35"/>
                </a:solidFill>
                <a:effectLst/>
                <a:latin typeface="Arial" panose="020B0604020202020204" pitchFamily="34" charset="0"/>
                <a:cs typeface="Arial" panose="020B0604020202020204" pitchFamily="34" charset="0"/>
              </a:rPr>
              <a:t>interdisaplinary</a:t>
            </a:r>
            <a:r>
              <a:rPr lang="en-US" sz="2400" b="1" i="0" dirty="0">
                <a:solidFill>
                  <a:srgbClr val="001D35"/>
                </a:solidFill>
                <a:effectLst/>
                <a:latin typeface="Arial" panose="020B0604020202020204" pitchFamily="34" charset="0"/>
                <a:cs typeface="Arial" panose="020B0604020202020204" pitchFamily="34" charset="0"/>
              </a:rPr>
              <a:t> science.</a:t>
            </a:r>
          </a:p>
          <a:p>
            <a:endParaRPr lang="en-US" sz="2800" b="1" i="0" dirty="0">
              <a:solidFill>
                <a:srgbClr val="001D35"/>
              </a:solidFill>
              <a:effectLst/>
              <a:latin typeface="Google Sans"/>
            </a:endParaRP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5</a:t>
            </a:fld>
            <a:endParaRPr lang="en-US"/>
          </a:p>
        </p:txBody>
      </p:sp>
    </p:spTree>
    <p:extLst>
      <p:ext uri="{BB962C8B-B14F-4D97-AF65-F5344CB8AC3E}">
        <p14:creationId xmlns:p14="http://schemas.microsoft.com/office/powerpoint/2010/main" val="2613359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Machine vs Artificial</a:t>
            </a:r>
          </a:p>
        </p:txBody>
      </p:sp>
      <p:sp>
        <p:nvSpPr>
          <p:cNvPr id="3" name="Subtitle 2"/>
          <p:cNvSpPr>
            <a:spLocks noGrp="1"/>
          </p:cNvSpPr>
          <p:nvPr>
            <p:ph type="subTitle" idx="1"/>
          </p:nvPr>
        </p:nvSpPr>
        <p:spPr>
          <a:xfrm>
            <a:off x="513710" y="1447800"/>
            <a:ext cx="8103134" cy="4937611"/>
          </a:xfrm>
        </p:spPr>
        <p:txBody>
          <a:bodyPr>
            <a:noAutofit/>
          </a:bodyPr>
          <a:lstStyle/>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Embedded Intelligence Technology (EIT) is built with microprocessor hardware and software to create Machine Intelligence (MI).</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Computer intelligence was misnamed artificial intelligence (AI) by </a:t>
            </a:r>
            <a:r>
              <a:rPr lang="en-US" sz="2400" b="1" dirty="0">
                <a:solidFill>
                  <a:schemeClr val="tx1"/>
                </a:solidFill>
                <a:latin typeface="Arial" panose="020B0604020202020204" pitchFamily="34" charset="0"/>
                <a:cs typeface="Arial" panose="020B0604020202020204" pitchFamily="34" charset="0"/>
                <a:hlinkClick r:id="rId4"/>
              </a:rPr>
              <a:t>John McCarthy</a:t>
            </a:r>
            <a:r>
              <a:rPr lang="en-US" sz="2400" b="1" dirty="0">
                <a:solidFill>
                  <a:schemeClr val="tx1"/>
                </a:solidFill>
                <a:latin typeface="Arial" panose="020B0604020202020204" pitchFamily="34" charset="0"/>
                <a:cs typeface="Arial" panose="020B0604020202020204" pitchFamily="34" charset="0"/>
              </a:rPr>
              <a:t> and others at Dartmouth in 1956. </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The only “artificial” or false intelligence is intelligence based upon unsupported or unscientific beliefs.</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There is nothing artificial about MI unless it is designed to give false or harmful outcomes.</a:t>
            </a:r>
          </a:p>
          <a:p>
            <a:pPr marL="514350" indent="-514350" algn="l">
              <a:buFont typeface="Arial" pitchFamily="34" charset="0"/>
              <a:buAutoNum type="arabicParenR"/>
            </a:pPr>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6</a:t>
            </a:fld>
            <a:endParaRPr lang="en-US"/>
          </a:p>
        </p:txBody>
      </p:sp>
    </p:spTree>
    <p:extLst>
      <p:ext uri="{BB962C8B-B14F-4D97-AF65-F5344CB8AC3E}">
        <p14:creationId xmlns:p14="http://schemas.microsoft.com/office/powerpoint/2010/main" val="400635386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Nature </a:t>
            </a:r>
          </a:p>
        </p:txBody>
      </p:sp>
      <p:sp>
        <p:nvSpPr>
          <p:cNvPr id="3" name="Subtitle 2"/>
          <p:cNvSpPr>
            <a:spLocks noGrp="1"/>
          </p:cNvSpPr>
          <p:nvPr>
            <p:ph type="subTitle" idx="1"/>
          </p:nvPr>
        </p:nvSpPr>
        <p:spPr>
          <a:xfrm>
            <a:off x="522515" y="1143001"/>
            <a:ext cx="8103134" cy="5213349"/>
          </a:xfrm>
        </p:spPr>
        <p:txBody>
          <a:bodyPr>
            <a:noAutofit/>
          </a:bodyPr>
          <a:lstStyle/>
          <a:p>
            <a:endParaRPr lang="en-US" sz="1100" b="1" dirty="0">
              <a:solidFill>
                <a:schemeClr val="tx1"/>
              </a:solidFill>
              <a:latin typeface="Adobe Caslon Pro" pitchFamily="18"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Biomimicry is a research field that involves studying and adapting natural models, systems, and elements to solve human problems and create opportunities. The term comes from the Greek words </a:t>
            </a:r>
            <a:r>
              <a:rPr lang="en-US" sz="2400" b="1" i="1" u="sng" dirty="0">
                <a:solidFill>
                  <a:schemeClr val="tx1"/>
                </a:solidFill>
                <a:effectLst/>
                <a:latin typeface="Arial" panose="020B0604020202020204" pitchFamily="34" charset="0"/>
                <a:cs typeface="Arial" panose="020B0604020202020204" pitchFamily="34" charset="0"/>
              </a:rPr>
              <a:t>bios</a:t>
            </a:r>
            <a:r>
              <a:rPr lang="en-US" sz="2400" b="1" i="0" dirty="0">
                <a:solidFill>
                  <a:schemeClr val="tx1"/>
                </a:solidFill>
                <a:effectLst/>
                <a:latin typeface="Arial" panose="020B0604020202020204" pitchFamily="34" charset="0"/>
                <a:cs typeface="Arial" panose="020B0604020202020204" pitchFamily="34" charset="0"/>
              </a:rPr>
              <a:t> meaning “life” and </a:t>
            </a:r>
            <a:r>
              <a:rPr lang="en-US" sz="2400" b="1" i="1" u="sng" dirty="0">
                <a:solidFill>
                  <a:schemeClr val="tx1"/>
                </a:solidFill>
                <a:effectLst/>
                <a:latin typeface="Arial" panose="020B0604020202020204" pitchFamily="34" charset="0"/>
                <a:cs typeface="Arial" panose="020B0604020202020204" pitchFamily="34" charset="0"/>
              </a:rPr>
              <a:t>mimesis</a:t>
            </a:r>
            <a:r>
              <a:rPr lang="en-US" sz="2400" b="1" i="0" dirty="0">
                <a:solidFill>
                  <a:schemeClr val="tx1"/>
                </a:solidFill>
                <a:effectLst/>
                <a:latin typeface="Arial" panose="020B0604020202020204" pitchFamily="34" charset="0"/>
                <a:cs typeface="Arial" panose="020B0604020202020204" pitchFamily="34" charset="0"/>
              </a:rPr>
              <a:t> meaning “imitation”.</a:t>
            </a:r>
          </a:p>
          <a:p>
            <a:pPr marL="342900" indent="-342900" algn="just">
              <a:buFontTx/>
              <a:buChar char="-"/>
            </a:pPr>
            <a:r>
              <a:rPr lang="en-US" sz="2400" b="1" i="0" dirty="0">
                <a:solidFill>
                  <a:srgbClr val="040C28"/>
                </a:solidFill>
                <a:effectLst/>
                <a:latin typeface="Arial" panose="020B0604020202020204" pitchFamily="34" charset="0"/>
                <a:cs typeface="Arial" panose="020B0604020202020204" pitchFamily="34" charset="0"/>
              </a:rPr>
              <a:t>Machine Intelligence (MI) is Embedded in Machines. MI is a branch of computer science and engineering (CSE) that mimics intelligence found in nature</a:t>
            </a:r>
            <a:r>
              <a:rPr lang="en-US" sz="2400" b="1" i="0" dirty="0">
                <a:solidFill>
                  <a:srgbClr val="202124"/>
                </a:solidFill>
                <a:effectLst/>
                <a:latin typeface="Arial" panose="020B0604020202020204" pitchFamily="34" charset="0"/>
                <a:cs typeface="Arial" panose="020B0604020202020204" pitchFamily="34" charset="0"/>
              </a:rPr>
              <a:t>. </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I prefer the term MI to AI.</a:t>
            </a:r>
            <a:endParaRPr lang="en-US" sz="2400" b="1" i="0" dirty="0">
              <a:solidFill>
                <a:srgbClr val="202124"/>
              </a:solidFill>
              <a:effectLst/>
              <a:latin typeface="Arial" panose="020B0604020202020204" pitchFamily="34" charset="0"/>
              <a:cs typeface="Arial" panose="020B0604020202020204" pitchFamily="34" charset="0"/>
            </a:endParaRPr>
          </a:p>
          <a:p>
            <a:pPr marL="342900" indent="-342900" algn="just">
              <a:buFontTx/>
              <a:buChar char="-"/>
            </a:pP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7</a:t>
            </a:fld>
            <a:endParaRPr lang="en-US"/>
          </a:p>
        </p:txBody>
      </p:sp>
    </p:spTree>
    <p:extLst>
      <p:ext uri="{BB962C8B-B14F-4D97-AF65-F5344CB8AC3E}">
        <p14:creationId xmlns:p14="http://schemas.microsoft.com/office/powerpoint/2010/main" val="340655480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EIT</a:t>
            </a:r>
          </a:p>
        </p:txBody>
      </p:sp>
      <p:sp>
        <p:nvSpPr>
          <p:cNvPr id="3" name="Subtitle 2"/>
          <p:cNvSpPr>
            <a:spLocks noGrp="1"/>
          </p:cNvSpPr>
          <p:nvPr>
            <p:ph type="subTitle" idx="1"/>
          </p:nvPr>
        </p:nvSpPr>
        <p:spPr>
          <a:xfrm>
            <a:off x="620485" y="1143001"/>
            <a:ext cx="8005163" cy="5213349"/>
          </a:xfrm>
        </p:spPr>
        <p:txBody>
          <a:bodyPr>
            <a:noAutofit/>
          </a:bodyPr>
          <a:lstStyle/>
          <a:p>
            <a:endParaRPr lang="en-US" sz="1100" b="1" dirty="0">
              <a:solidFill>
                <a:schemeClr val="tx1"/>
              </a:solidFill>
              <a:latin typeface="Adobe Caslon Pro" pitchFamily="18" charset="0"/>
            </a:endParaRPr>
          </a:p>
          <a:p>
            <a:pPr algn="l" fontAlgn="ctr"/>
            <a:endParaRPr lang="en-US" sz="1100" b="1" dirty="0">
              <a:solidFill>
                <a:schemeClr val="tx1"/>
              </a:solidFill>
              <a:latin typeface="Adobe Caslon Pro" pitchFamily="18" charset="0"/>
            </a:endParaRPr>
          </a:p>
          <a:p>
            <a:pPr marL="342900" indent="-342900" algn="just">
              <a:buFontTx/>
              <a:buChar char="-"/>
            </a:pPr>
            <a:r>
              <a:rPr lang="en-US" sz="2400" b="1" i="0" dirty="0">
                <a:solidFill>
                  <a:schemeClr val="tx1"/>
                </a:solidFill>
                <a:effectLst/>
                <a:latin typeface="Arial" panose="020B0604020202020204" pitchFamily="34" charset="0"/>
                <a:cs typeface="Arial" panose="020B0604020202020204" pitchFamily="34" charset="0"/>
              </a:rPr>
              <a:t>Reverse biomimetics is a relatively new process that involves transferring knowledge from machine intelligence back to biology. An example of reverse biomimetics is transferring what we know about </a:t>
            </a:r>
            <a:r>
              <a:rPr lang="en-US" sz="2400" b="1" i="1" u="sng" dirty="0">
                <a:solidFill>
                  <a:schemeClr val="tx1"/>
                </a:solidFill>
                <a:effectLst/>
                <a:latin typeface="Arial" panose="020B0604020202020204" pitchFamily="34" charset="0"/>
                <a:cs typeface="Arial" panose="020B0604020202020204" pitchFamily="34" charset="0"/>
              </a:rPr>
              <a:t>digital</a:t>
            </a:r>
            <a:r>
              <a:rPr lang="en-US" sz="2400" b="1" i="0" dirty="0">
                <a:solidFill>
                  <a:schemeClr val="tx1"/>
                </a:solidFill>
                <a:effectLst/>
                <a:latin typeface="Arial" panose="020B0604020202020204" pitchFamily="34" charset="0"/>
                <a:cs typeface="Arial" panose="020B0604020202020204" pitchFamily="34" charset="0"/>
              </a:rPr>
              <a:t> neural networks to understanding our brain’s </a:t>
            </a:r>
            <a:r>
              <a:rPr lang="en-US" sz="2400" b="1" i="1" u="sng" dirty="0">
                <a:solidFill>
                  <a:schemeClr val="tx1"/>
                </a:solidFill>
                <a:effectLst/>
                <a:latin typeface="Arial" panose="020B0604020202020204" pitchFamily="34" charset="0"/>
                <a:cs typeface="Arial" panose="020B0604020202020204" pitchFamily="34" charset="0"/>
              </a:rPr>
              <a:t>analog</a:t>
            </a:r>
            <a:r>
              <a:rPr lang="en-US" sz="2400" b="1" i="0" dirty="0">
                <a:solidFill>
                  <a:schemeClr val="tx1"/>
                </a:solidFill>
                <a:effectLst/>
                <a:latin typeface="Arial" panose="020B0604020202020204" pitchFamily="34" charset="0"/>
                <a:cs typeface="Arial" panose="020B0604020202020204" pitchFamily="34" charset="0"/>
              </a:rPr>
              <a:t> neural networks.</a:t>
            </a:r>
          </a:p>
          <a:p>
            <a:pPr algn="just"/>
            <a:endParaRPr lang="en-US" sz="1100" b="1" i="0" dirty="0">
              <a:solidFill>
                <a:schemeClr val="tx1"/>
              </a:solidFill>
              <a:effectLst/>
              <a:latin typeface="Arial" panose="020B0604020202020204" pitchFamily="34" charset="0"/>
              <a:cs typeface="Arial" panose="020B0604020202020204" pitchFamily="34"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The</a:t>
            </a:r>
            <a:r>
              <a:rPr lang="en-US" sz="2400" b="1" dirty="0">
                <a:solidFill>
                  <a:schemeClr val="tx1"/>
                </a:solidFill>
                <a:latin typeface="Arial" panose="020B0604020202020204" pitchFamily="34" charset="0"/>
                <a:cs typeface="Arial" panose="020B0604020202020204" pitchFamily="34" charset="0"/>
              </a:rPr>
              <a:t> </a:t>
            </a:r>
            <a:r>
              <a:rPr lang="en-US" sz="2400" b="1" i="0" dirty="0">
                <a:solidFill>
                  <a:schemeClr val="tx1"/>
                </a:solidFill>
                <a:effectLst/>
                <a:latin typeface="Arial" panose="020B0604020202020204" pitchFamily="34" charset="0"/>
                <a:cs typeface="Arial" panose="020B0604020202020204" pitchFamily="34" charset="0"/>
              </a:rPr>
              <a:t>Theory uses the perspective derived from  understanding EIT to reverse engineer all things in the Universe.</a:t>
            </a:r>
          </a:p>
          <a:p>
            <a:pPr algn="l" fontAlgn="ctr"/>
            <a:endParaRPr lang="en-US" sz="1100" b="1" i="0" dirty="0">
              <a:solidFill>
                <a:schemeClr val="tx1"/>
              </a:solidFill>
              <a:effectLst/>
              <a:latin typeface="Google Sans"/>
            </a:endParaRPr>
          </a:p>
          <a:p>
            <a:pPr algn="l"/>
            <a:endParaRPr lang="en-US" sz="2400" b="1" dirty="0">
              <a:solidFill>
                <a:schemeClr val="tx1"/>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8</a:t>
            </a:fld>
            <a:endParaRPr lang="en-US"/>
          </a:p>
        </p:txBody>
      </p:sp>
    </p:spTree>
    <p:extLst>
      <p:ext uri="{BB962C8B-B14F-4D97-AF65-F5344CB8AC3E}">
        <p14:creationId xmlns:p14="http://schemas.microsoft.com/office/powerpoint/2010/main" val="246566652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08FEC-1C36-D978-16CE-426F8CF0F419}"/>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0D939DA6-4E9A-AF34-8C66-8FA034476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B1B1EB9-BD16-F161-9423-23EE76CF5040}"/>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Neural Networks (NN)</a:t>
            </a:r>
          </a:p>
        </p:txBody>
      </p:sp>
      <p:sp>
        <p:nvSpPr>
          <p:cNvPr id="3" name="Subtitle 2">
            <a:extLst>
              <a:ext uri="{FF2B5EF4-FFF2-40B4-BE49-F238E27FC236}">
                <a16:creationId xmlns:a16="http://schemas.microsoft.com/office/drawing/2014/main" id="{3BAC6A46-57BD-AE54-69F1-0778E754F692}"/>
              </a:ext>
            </a:extLst>
          </p:cNvPr>
          <p:cNvSpPr>
            <a:spLocks noGrp="1"/>
          </p:cNvSpPr>
          <p:nvPr>
            <p:ph type="subTitle" idx="1"/>
          </p:nvPr>
        </p:nvSpPr>
        <p:spPr>
          <a:xfrm>
            <a:off x="533399" y="1230920"/>
            <a:ext cx="8153401" cy="5031380"/>
          </a:xfrm>
        </p:spPr>
        <p:txBody>
          <a:bodyPr>
            <a:noAutofit/>
          </a:bodyPr>
          <a:lstStyle/>
          <a:p>
            <a:pPr marR="0" algn="just">
              <a:spcBef>
                <a:spcPts val="0"/>
              </a:spcBef>
              <a:spcAft>
                <a:spcPts val="0"/>
              </a:spcAft>
            </a:pP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 </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Geoffrey Hinton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and others defined and created small digital neural network (DNN) functions with 8-bit computers.</a:t>
            </a:r>
          </a:p>
          <a:p>
            <a:pPr marR="0" algn="just">
              <a:spcBef>
                <a:spcPts val="0"/>
              </a:spcBef>
              <a:spcAft>
                <a:spcPts val="0"/>
              </a:spcAft>
            </a:pPr>
            <a:r>
              <a:rPr lang="en-US" sz="2000" b="1" i="0" dirty="0">
                <a:solidFill>
                  <a:srgbClr val="1F1F1F"/>
                </a:solidFill>
                <a:effectLst/>
                <a:latin typeface="Arial" panose="020B0604020202020204" pitchFamily="34" charset="0"/>
                <a:cs typeface="Arial" panose="020B0604020202020204" pitchFamily="34" charset="0"/>
              </a:rPr>
              <a:t>- During forward propagation, information is fed into the neural network, and the network calculates the output. During backward propagation, the error between the predicted output and the actual output is calculated, and the weights and biases of each neuron are adjusted to reduce the error.</a:t>
            </a:r>
            <a:endPar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R="0" algn="just">
              <a:spcBef>
                <a:spcPts val="0"/>
              </a:spcBef>
              <a:spcAft>
                <a:spcPts val="0"/>
              </a:spcAft>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conceptualization and experimentation purposes, small </a:t>
            </a:r>
            <a:r>
              <a:rPr lang="en-US" sz="20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low-power</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DNN’s for </a:t>
            </a:r>
            <a:r>
              <a:rPr lang="en-US" sz="20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tiny</a:t>
            </a:r>
            <a:r>
              <a:rPr lang="en-US"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language models </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(TLM) have been built with 6502 8-bit microprocessors. </a:t>
            </a:r>
          </a:p>
          <a:p>
            <a:pPr algn="just">
              <a:spcBef>
                <a:spcPts val="0"/>
              </a:spcBef>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Your brain, a massively parallel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nalog</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NN, processes what could be considered a human large language model (LLM)</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Interestingly, your brain uses approximately </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watts of power. </a:t>
            </a:r>
          </a:p>
          <a:p>
            <a:pPr marR="0" algn="just">
              <a:spcBef>
                <a:spcPts val="0"/>
              </a:spcBef>
              <a:spcAft>
                <a:spcPts val="0"/>
              </a:spcAft>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Today Nvidia arm9 microprocessor powered collective DNNs are used for </a:t>
            </a:r>
            <a:r>
              <a:rPr lang="en-US" sz="2000" b="1" i="1" u="sng" dirty="0">
                <a:solidFill>
                  <a:schemeClr val="tx1"/>
                </a:solidFill>
                <a:latin typeface="Arial" panose="020B0604020202020204" pitchFamily="34" charset="0"/>
                <a:ea typeface="Times New Roman" panose="02020603050405020304" pitchFamily="18" charset="0"/>
                <a:cs typeface="Arial" panose="020B0604020202020204" pitchFamily="34" charset="0"/>
              </a:rPr>
              <a:t>large</a:t>
            </a:r>
            <a:r>
              <a:rPr lang="en-US" sz="2000" b="1" i="1" dirty="0">
                <a:solidFill>
                  <a:schemeClr val="tx1"/>
                </a:solidFill>
                <a:latin typeface="Arial" panose="020B0604020202020204" pitchFamily="34" charset="0"/>
                <a:ea typeface="Times New Roman" panose="02020603050405020304" pitchFamily="18" charset="0"/>
                <a:cs typeface="Arial" panose="020B0604020202020204" pitchFamily="34" charset="0"/>
              </a:rPr>
              <a:t> language models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(LLM). Interestingly, Nvidia DNN for LLMs use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megawatts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of power.</a:t>
            </a:r>
          </a:p>
        </p:txBody>
      </p:sp>
      <p:sp>
        <p:nvSpPr>
          <p:cNvPr id="4" name="TextBox 3">
            <a:extLst>
              <a:ext uri="{FF2B5EF4-FFF2-40B4-BE49-F238E27FC236}">
                <a16:creationId xmlns:a16="http://schemas.microsoft.com/office/drawing/2014/main" id="{6D49EF67-DC84-2295-8A59-0F8C8629408E}"/>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667436D8-B39D-2825-6328-D2A6E786F97F}"/>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C78E3C1A-B479-9C2D-5BF0-E5BEC531794B}"/>
              </a:ext>
            </a:extLst>
          </p:cNvPr>
          <p:cNvSpPr>
            <a:spLocks noGrp="1"/>
          </p:cNvSpPr>
          <p:nvPr>
            <p:ph type="sldNum" sz="quarter" idx="12"/>
          </p:nvPr>
        </p:nvSpPr>
        <p:spPr/>
        <p:txBody>
          <a:bodyPr/>
          <a:lstStyle/>
          <a:p>
            <a:fld id="{775FEA1F-E626-42D4-B31C-390833ED0225}" type="slidenum">
              <a:rPr lang="en-US" smtClean="0"/>
              <a:t>9</a:t>
            </a:fld>
            <a:endParaRPr lang="en-US"/>
          </a:p>
        </p:txBody>
      </p:sp>
    </p:spTree>
    <p:extLst>
      <p:ext uri="{BB962C8B-B14F-4D97-AF65-F5344CB8AC3E}">
        <p14:creationId xmlns:p14="http://schemas.microsoft.com/office/powerpoint/2010/main" val="386434157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Philosophy of Embedded Intelligence by Bill Mensch PP Slides 2013-07-08</Template>
  <TotalTime>11037</TotalTime>
  <Words>1756</Words>
  <Application>Microsoft Office PowerPoint</Application>
  <PresentationFormat>On-screen Show (4:3)</PresentationFormat>
  <Paragraphs>176</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Adobe Caslon Pro</vt:lpstr>
      <vt:lpstr>Arial</vt:lpstr>
      <vt:lpstr>Calibri</vt:lpstr>
      <vt:lpstr>Google Sans</vt:lpstr>
      <vt:lpstr>Roboto</vt:lpstr>
      <vt:lpstr>Office Theme</vt:lpstr>
      <vt:lpstr> Intelligence</vt:lpstr>
      <vt:lpstr>Caution!!</vt:lpstr>
      <vt:lpstr> The Theory</vt:lpstr>
      <vt:lpstr> Collective Intelligence</vt:lpstr>
      <vt:lpstr> Imagination</vt:lpstr>
      <vt:lpstr> Machine vs Artificial</vt:lpstr>
      <vt:lpstr>Learning from Nature </vt:lpstr>
      <vt:lpstr>Learning from EIT</vt:lpstr>
      <vt:lpstr> Neural Networks (NN)</vt:lpstr>
      <vt:lpstr> Human Intelligence</vt:lpstr>
      <vt:lpstr>Augment vs Autonomous</vt:lpstr>
      <vt:lpstr>Augment vs Autonomous</vt:lpstr>
      <vt:lpstr> Human Consciousness</vt:lpstr>
      <vt:lpstr> Revolutions</vt:lpstr>
      <vt:lpstr> The Revolutionaries</vt:lpstr>
      <vt:lpstr>The End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EI</dc:title>
  <dc:creator>Bill Mensch</dc:creator>
  <cp:lastModifiedBy>Bill Mensch</cp:lastModifiedBy>
  <cp:revision>360</cp:revision>
  <cp:lastPrinted>2024-04-28T01:22:16Z</cp:lastPrinted>
  <dcterms:created xsi:type="dcterms:W3CDTF">2013-07-14T18:37:42Z</dcterms:created>
  <dcterms:modified xsi:type="dcterms:W3CDTF">2024-05-07T21:18:01Z</dcterms:modified>
</cp:coreProperties>
</file>