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handoutMasterIdLst>
    <p:handoutMasterId r:id="rId19"/>
  </p:handoutMasterIdLst>
  <p:sldIdLst>
    <p:sldId id="345" r:id="rId2"/>
    <p:sldId id="333" r:id="rId3"/>
    <p:sldId id="292" r:id="rId4"/>
    <p:sldId id="296" r:id="rId5"/>
    <p:sldId id="329" r:id="rId6"/>
    <p:sldId id="314" r:id="rId7"/>
    <p:sldId id="328" r:id="rId8"/>
    <p:sldId id="318" r:id="rId9"/>
    <p:sldId id="339" r:id="rId10"/>
    <p:sldId id="290" r:id="rId11"/>
    <p:sldId id="335" r:id="rId12"/>
    <p:sldId id="336" r:id="rId13"/>
    <p:sldId id="347" r:id="rId14"/>
    <p:sldId id="293" r:id="rId15"/>
    <p:sldId id="346" r:id="rId16"/>
    <p:sldId id="319" r:id="rId17"/>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p:cViewPr varScale="1">
        <p:scale>
          <a:sx n="78" d="100"/>
          <a:sy n="78" d="100"/>
        </p:scale>
        <p:origin x="930" y="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5" tIns="47112" rIns="94225" bIns="47112"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9424"/>
          </a:xfrm>
          <a:prstGeom prst="rect">
            <a:avLst/>
          </a:prstGeom>
        </p:spPr>
        <p:txBody>
          <a:bodyPr vert="horz" lIns="94225" tIns="47112" rIns="94225" bIns="47112" rtlCol="0"/>
          <a:lstStyle>
            <a:lvl1pPr algn="r">
              <a:defRPr sz="1200"/>
            </a:lvl1pPr>
          </a:lstStyle>
          <a:p>
            <a:fld id="{2DE198D2-50D9-4561-9BC5-0BF23861F6D8}" type="datetimeFigureOut">
              <a:rPr lang="en-US" smtClean="0"/>
              <a:t>4/17/2024</a:t>
            </a:fld>
            <a:endParaRPr lang="en-US"/>
          </a:p>
        </p:txBody>
      </p:sp>
      <p:sp>
        <p:nvSpPr>
          <p:cNvPr id="4" name="Footer Placeholder 3"/>
          <p:cNvSpPr>
            <a:spLocks noGrp="1"/>
          </p:cNvSpPr>
          <p:nvPr>
            <p:ph type="ftr" sz="quarter" idx="2"/>
          </p:nvPr>
        </p:nvSpPr>
        <p:spPr>
          <a:xfrm>
            <a:off x="0" y="8917421"/>
            <a:ext cx="3077739" cy="469424"/>
          </a:xfrm>
          <a:prstGeom prst="rect">
            <a:avLst/>
          </a:prstGeom>
        </p:spPr>
        <p:txBody>
          <a:bodyPr vert="horz" lIns="94225" tIns="47112" rIns="94225" bIns="47112" rtlCol="0" anchor="b"/>
          <a:lstStyle>
            <a:lvl1pPr algn="l">
              <a:defRPr sz="1200"/>
            </a:lvl1pPr>
          </a:lstStyle>
          <a:p>
            <a:r>
              <a:rPr lang="en-US"/>
              <a:t>www.65xx.com</a:t>
            </a:r>
          </a:p>
        </p:txBody>
      </p:sp>
      <p:sp>
        <p:nvSpPr>
          <p:cNvPr id="5" name="Slide Number Placeholder 4"/>
          <p:cNvSpPr>
            <a:spLocks noGrp="1"/>
          </p:cNvSpPr>
          <p:nvPr>
            <p:ph type="sldNum" sz="quarter" idx="3"/>
          </p:nvPr>
        </p:nvSpPr>
        <p:spPr>
          <a:xfrm>
            <a:off x="4023092" y="8917421"/>
            <a:ext cx="3077739" cy="469424"/>
          </a:xfrm>
          <a:prstGeom prst="rect">
            <a:avLst/>
          </a:prstGeom>
        </p:spPr>
        <p:txBody>
          <a:bodyPr vert="horz" lIns="94225" tIns="47112" rIns="94225" bIns="47112" rtlCol="0" anchor="b"/>
          <a:lstStyle>
            <a:lvl1pPr algn="r">
              <a:defRPr sz="1200"/>
            </a:lvl1pPr>
          </a:lstStyle>
          <a:p>
            <a:fld id="{E5064C65-193C-4C9A-AAFC-23DE2A4484C2}" type="slidenum">
              <a:rPr lang="en-US" smtClean="0"/>
              <a:t>‹#›</a:t>
            </a:fld>
            <a:endParaRPr lang="en-US"/>
          </a:p>
        </p:txBody>
      </p:sp>
    </p:spTree>
    <p:extLst>
      <p:ext uri="{BB962C8B-B14F-4D97-AF65-F5344CB8AC3E}">
        <p14:creationId xmlns:p14="http://schemas.microsoft.com/office/powerpoint/2010/main" val="20111965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5" tIns="47112" rIns="94225" bIns="47112"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5" tIns="47112" rIns="94225" bIns="47112" rtlCol="0"/>
          <a:lstStyle>
            <a:lvl1pPr algn="r">
              <a:defRPr sz="1200"/>
            </a:lvl1pPr>
          </a:lstStyle>
          <a:p>
            <a:fld id="{9512BC0A-F00A-4A2B-892A-B44A20B3884C}" type="datetimeFigureOut">
              <a:rPr lang="en-US" smtClean="0"/>
              <a:t>4/17/2024</a:t>
            </a:fld>
            <a:endParaRPr lang="en-US"/>
          </a:p>
        </p:txBody>
      </p:sp>
      <p:sp>
        <p:nvSpPr>
          <p:cNvPr id="4" name="Slide Image Placeholder 3"/>
          <p:cNvSpPr>
            <a:spLocks noGrp="1" noRot="1" noChangeAspect="1"/>
          </p:cNvSpPr>
          <p:nvPr>
            <p:ph type="sldImg" idx="2"/>
          </p:nvPr>
        </p:nvSpPr>
        <p:spPr>
          <a:xfrm>
            <a:off x="1203325" y="704850"/>
            <a:ext cx="4695825" cy="3521075"/>
          </a:xfrm>
          <a:prstGeom prst="rect">
            <a:avLst/>
          </a:prstGeom>
          <a:noFill/>
          <a:ln w="12700">
            <a:solidFill>
              <a:prstClr val="black"/>
            </a:solidFill>
          </a:ln>
        </p:spPr>
        <p:txBody>
          <a:bodyPr vert="horz" lIns="94225" tIns="47112" rIns="94225" bIns="47112"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5" tIns="47112" rIns="94225" bIns="4711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1"/>
            <a:ext cx="3077739" cy="469424"/>
          </a:xfrm>
          <a:prstGeom prst="rect">
            <a:avLst/>
          </a:prstGeom>
        </p:spPr>
        <p:txBody>
          <a:bodyPr vert="horz" lIns="94225" tIns="47112" rIns="94225" bIns="47112" rtlCol="0" anchor="b"/>
          <a:lstStyle>
            <a:lvl1pPr algn="l">
              <a:defRPr sz="1200"/>
            </a:lvl1pPr>
          </a:lstStyle>
          <a:p>
            <a:r>
              <a:rPr lang="en-US"/>
              <a:t>www.65xx.com</a:t>
            </a:r>
          </a:p>
        </p:txBody>
      </p:sp>
      <p:sp>
        <p:nvSpPr>
          <p:cNvPr id="7" name="Slide Number Placeholder 6"/>
          <p:cNvSpPr>
            <a:spLocks noGrp="1"/>
          </p:cNvSpPr>
          <p:nvPr>
            <p:ph type="sldNum" sz="quarter" idx="5"/>
          </p:nvPr>
        </p:nvSpPr>
        <p:spPr>
          <a:xfrm>
            <a:off x="4023092" y="8917421"/>
            <a:ext cx="3077739" cy="469424"/>
          </a:xfrm>
          <a:prstGeom prst="rect">
            <a:avLst/>
          </a:prstGeom>
        </p:spPr>
        <p:txBody>
          <a:bodyPr vert="horz" lIns="94225" tIns="47112" rIns="94225" bIns="47112" rtlCol="0" anchor="b"/>
          <a:lstStyle>
            <a:lvl1pPr algn="r">
              <a:defRPr sz="1200"/>
            </a:lvl1pPr>
          </a:lstStyle>
          <a:p>
            <a:fld id="{2DA36FCF-F9F1-4A5C-B9ED-29510F7BE823}" type="slidenum">
              <a:rPr lang="en-US" smtClean="0"/>
              <a:t>‹#›</a:t>
            </a:fld>
            <a:endParaRPr lang="en-US"/>
          </a:p>
        </p:txBody>
      </p:sp>
    </p:spTree>
    <p:extLst>
      <p:ext uri="{BB962C8B-B14F-4D97-AF65-F5344CB8AC3E}">
        <p14:creationId xmlns:p14="http://schemas.microsoft.com/office/powerpoint/2010/main" val="47536800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93B545-40CC-34B2-3E4C-A68D8D08B43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CBF6EE6-2938-CFFD-4507-A44CCF7DD3C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75AF0CA-A0A5-8DED-CA4C-B91DD48EF986}"/>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07B81CFE-AF9E-0C1E-3C19-28DA9D8AC67E}"/>
              </a:ext>
            </a:extLst>
          </p:cNvPr>
          <p:cNvSpPr>
            <a:spLocks noGrp="1"/>
          </p:cNvSpPr>
          <p:nvPr>
            <p:ph type="sldNum" sz="quarter" idx="10"/>
          </p:nvPr>
        </p:nvSpPr>
        <p:spPr/>
        <p:txBody>
          <a:bodyPr/>
          <a:lstStyle/>
          <a:p>
            <a:fld id="{2DA36FCF-F9F1-4A5C-B9ED-29510F7BE823}"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7765117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A36FCF-F9F1-4A5C-B9ED-29510F7BE823}"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3407726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89D66C-876F-9B7F-8472-E5C6EDC0864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257A043-E63A-EB90-2C84-B40D335C6CC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B8A87E1-30D0-489D-342E-9B669DED3D86}"/>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901B1F06-BF90-AC8F-92A8-B9943E8BAB57}"/>
              </a:ext>
            </a:extLst>
          </p:cNvPr>
          <p:cNvSpPr>
            <a:spLocks noGrp="1"/>
          </p:cNvSpPr>
          <p:nvPr>
            <p:ph type="sldNum" sz="quarter" idx="10"/>
          </p:nvPr>
        </p:nvSpPr>
        <p:spPr/>
        <p:txBody>
          <a:bodyPr/>
          <a:lstStyle/>
          <a:p>
            <a:fld id="{2DA36FCF-F9F1-4A5C-B9ED-29510F7BE823}" type="slidenum">
              <a:rPr lang="en-US" smtClean="0"/>
              <a:t>11</a:t>
            </a:fld>
            <a:endParaRPr lang="en-US"/>
          </a:p>
        </p:txBody>
      </p:sp>
    </p:spTree>
    <p:extLst>
      <p:ext uri="{BB962C8B-B14F-4D97-AF65-F5344CB8AC3E}">
        <p14:creationId xmlns:p14="http://schemas.microsoft.com/office/powerpoint/2010/main" val="23810891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623FD4-57D0-A396-24C3-A27468F1D53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17D601D-46B0-E4A3-AE43-FB6F4E049BD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6ECEAAF-D9AF-463A-22C3-4693069936DE}"/>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623A3500-9E00-E2D7-36ED-C374DB3821B5}"/>
              </a:ext>
            </a:extLst>
          </p:cNvPr>
          <p:cNvSpPr>
            <a:spLocks noGrp="1"/>
          </p:cNvSpPr>
          <p:nvPr>
            <p:ph type="sldNum" sz="quarter" idx="10"/>
          </p:nvPr>
        </p:nvSpPr>
        <p:spPr/>
        <p:txBody>
          <a:bodyPr/>
          <a:lstStyle/>
          <a:p>
            <a:fld id="{2DA36FCF-F9F1-4A5C-B9ED-29510F7BE823}" type="slidenum">
              <a:rPr lang="en-US" smtClean="0"/>
              <a:t>12</a:t>
            </a:fld>
            <a:endParaRPr lang="en-US"/>
          </a:p>
        </p:txBody>
      </p:sp>
    </p:spTree>
    <p:extLst>
      <p:ext uri="{BB962C8B-B14F-4D97-AF65-F5344CB8AC3E}">
        <p14:creationId xmlns:p14="http://schemas.microsoft.com/office/powerpoint/2010/main" val="31408629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A36FCF-F9F1-4A5C-B9ED-29510F7BE823}" type="slidenum">
              <a:rPr lang="en-US" smtClean="0"/>
              <a:t>13</a:t>
            </a:fld>
            <a:endParaRPr lang="en-US"/>
          </a:p>
        </p:txBody>
      </p:sp>
    </p:spTree>
    <p:extLst>
      <p:ext uri="{BB962C8B-B14F-4D97-AF65-F5344CB8AC3E}">
        <p14:creationId xmlns:p14="http://schemas.microsoft.com/office/powerpoint/2010/main" val="40950293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A36FCF-F9F1-4A5C-B9ED-29510F7BE823}"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33067749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AB56E1-B321-71F5-A19A-70ADACE7298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F66DBA2-3BD8-86EB-9214-304F9DDDF9F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DF49AC3-CCE6-3595-EC2F-6CB1A55CB18F}"/>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86A6D34D-EC26-3DFE-11E9-02A91C112581}"/>
              </a:ext>
            </a:extLst>
          </p:cNvPr>
          <p:cNvSpPr>
            <a:spLocks noGrp="1"/>
          </p:cNvSpPr>
          <p:nvPr>
            <p:ph type="sldNum" sz="quarter" idx="10"/>
          </p:nvPr>
        </p:nvSpPr>
        <p:spPr/>
        <p:txBody>
          <a:bodyPr/>
          <a:lstStyle/>
          <a:p>
            <a:fld id="{2DA36FCF-F9F1-4A5C-B9ED-29510F7BE823}"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3280324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A36FCF-F9F1-4A5C-B9ED-29510F7BE823}" type="slidenum">
              <a:rPr lang="en-US" smtClean="0"/>
              <a:t>16</a:t>
            </a:fld>
            <a:endParaRPr lang="en-US"/>
          </a:p>
        </p:txBody>
      </p:sp>
    </p:spTree>
    <p:extLst>
      <p:ext uri="{BB962C8B-B14F-4D97-AF65-F5344CB8AC3E}">
        <p14:creationId xmlns:p14="http://schemas.microsoft.com/office/powerpoint/2010/main" val="1685612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B59D03-7CD6-B667-15AC-15598E41151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1B0344A-4088-2758-1D19-79444C32F7D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9AE28AC-6AB2-BC29-166E-401C6E2B5DB1}"/>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4ABC9521-DA1B-83F2-0302-F99F343D9E4F}"/>
              </a:ext>
            </a:extLst>
          </p:cNvPr>
          <p:cNvSpPr>
            <a:spLocks noGrp="1"/>
          </p:cNvSpPr>
          <p:nvPr>
            <p:ph type="sldNum" sz="quarter" idx="10"/>
          </p:nvPr>
        </p:nvSpPr>
        <p:spPr/>
        <p:txBody>
          <a:bodyPr/>
          <a:lstStyle/>
          <a:p>
            <a:fld id="{2DA36FCF-F9F1-4A5C-B9ED-29510F7BE823}" type="slidenum">
              <a:rPr lang="en-US" smtClean="0"/>
              <a:t>2</a:t>
            </a:fld>
            <a:endParaRPr lang="en-US"/>
          </a:p>
        </p:txBody>
      </p:sp>
    </p:spTree>
    <p:extLst>
      <p:ext uri="{BB962C8B-B14F-4D97-AF65-F5344CB8AC3E}">
        <p14:creationId xmlns:p14="http://schemas.microsoft.com/office/powerpoint/2010/main" val="2842870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A36FCF-F9F1-4A5C-B9ED-29510F7BE823}"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512869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A36FCF-F9F1-4A5C-B9ED-29510F7BE823}" type="slidenum">
              <a:rPr lang="en-US" smtClean="0"/>
              <a:t>4</a:t>
            </a:fld>
            <a:endParaRPr lang="en-US"/>
          </a:p>
        </p:txBody>
      </p:sp>
    </p:spTree>
    <p:extLst>
      <p:ext uri="{BB962C8B-B14F-4D97-AF65-F5344CB8AC3E}">
        <p14:creationId xmlns:p14="http://schemas.microsoft.com/office/powerpoint/2010/main" val="27349360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A36FCF-F9F1-4A5C-B9ED-29510F7BE823}"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0301781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A36FCF-F9F1-4A5C-B9ED-29510F7BE823}"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13095719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A36FCF-F9F1-4A5C-B9ED-29510F7BE823}" type="slidenum">
              <a:rPr lang="en-US" smtClean="0"/>
              <a:t>7</a:t>
            </a:fld>
            <a:endParaRPr lang="en-US"/>
          </a:p>
        </p:txBody>
      </p:sp>
    </p:spTree>
    <p:extLst>
      <p:ext uri="{BB962C8B-B14F-4D97-AF65-F5344CB8AC3E}">
        <p14:creationId xmlns:p14="http://schemas.microsoft.com/office/powerpoint/2010/main" val="26032016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A36FCF-F9F1-4A5C-B9ED-29510F7BE823}" type="slidenum">
              <a:rPr lang="en-US" smtClean="0"/>
              <a:t>8</a:t>
            </a:fld>
            <a:endParaRPr lang="en-US"/>
          </a:p>
        </p:txBody>
      </p:sp>
    </p:spTree>
    <p:extLst>
      <p:ext uri="{BB962C8B-B14F-4D97-AF65-F5344CB8AC3E}">
        <p14:creationId xmlns:p14="http://schemas.microsoft.com/office/powerpoint/2010/main" val="22927056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FCC267-F9FA-A1F4-61E1-1A348E494D0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814C64C-D22E-5B88-9C43-1B07D17C309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4C47185-1D06-0B1F-26A0-C770EF02CA75}"/>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4B73A720-BC79-BA00-C1E2-99239D1BC6E6}"/>
              </a:ext>
            </a:extLst>
          </p:cNvPr>
          <p:cNvSpPr>
            <a:spLocks noGrp="1"/>
          </p:cNvSpPr>
          <p:nvPr>
            <p:ph type="sldNum" sz="quarter" idx="10"/>
          </p:nvPr>
        </p:nvSpPr>
        <p:spPr/>
        <p:txBody>
          <a:bodyPr/>
          <a:lstStyle/>
          <a:p>
            <a:fld id="{2DA36FCF-F9F1-4A5C-B9ED-29510F7BE823}" type="slidenum">
              <a:rPr lang="en-US" smtClean="0"/>
              <a:t>9</a:t>
            </a:fld>
            <a:endParaRPr lang="en-US"/>
          </a:p>
        </p:txBody>
      </p:sp>
    </p:spTree>
    <p:extLst>
      <p:ext uri="{BB962C8B-B14F-4D97-AF65-F5344CB8AC3E}">
        <p14:creationId xmlns:p14="http://schemas.microsoft.com/office/powerpoint/2010/main" val="657084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8584E24-624E-46DC-8D2F-D92B091070E9}" type="datetime1">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FEA1F-E626-42D4-B31C-390833ED0225}" type="slidenum">
              <a:rPr lang="en-US" smtClean="0"/>
              <a:t>‹#›</a:t>
            </a:fld>
            <a:endParaRPr lang="en-US"/>
          </a:p>
        </p:txBody>
      </p:sp>
    </p:spTree>
    <p:extLst>
      <p:ext uri="{BB962C8B-B14F-4D97-AF65-F5344CB8AC3E}">
        <p14:creationId xmlns:p14="http://schemas.microsoft.com/office/powerpoint/2010/main" val="2720635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2B7BEC-E6D5-4E3E-897D-25EFCEB19F91}" type="datetime1">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FEA1F-E626-42D4-B31C-390833ED0225}" type="slidenum">
              <a:rPr lang="en-US" smtClean="0"/>
              <a:t>‹#›</a:t>
            </a:fld>
            <a:endParaRPr lang="en-US"/>
          </a:p>
        </p:txBody>
      </p:sp>
    </p:spTree>
    <p:extLst>
      <p:ext uri="{BB962C8B-B14F-4D97-AF65-F5344CB8AC3E}">
        <p14:creationId xmlns:p14="http://schemas.microsoft.com/office/powerpoint/2010/main" val="1479118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1A7C74-E3E2-4A5D-A776-09C2E348E7DE}" type="datetime1">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FEA1F-E626-42D4-B31C-390833ED0225}" type="slidenum">
              <a:rPr lang="en-US" smtClean="0"/>
              <a:t>‹#›</a:t>
            </a:fld>
            <a:endParaRPr lang="en-US"/>
          </a:p>
        </p:txBody>
      </p:sp>
    </p:spTree>
    <p:extLst>
      <p:ext uri="{BB962C8B-B14F-4D97-AF65-F5344CB8AC3E}">
        <p14:creationId xmlns:p14="http://schemas.microsoft.com/office/powerpoint/2010/main" val="4139792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E47357-45FC-48D9-B1DD-2EBE00A826C1}" type="datetime1">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FEA1F-E626-42D4-B31C-390833ED0225}" type="slidenum">
              <a:rPr lang="en-US" smtClean="0"/>
              <a:t>‹#›</a:t>
            </a:fld>
            <a:endParaRPr lang="en-US"/>
          </a:p>
        </p:txBody>
      </p:sp>
    </p:spTree>
    <p:extLst>
      <p:ext uri="{BB962C8B-B14F-4D97-AF65-F5344CB8AC3E}">
        <p14:creationId xmlns:p14="http://schemas.microsoft.com/office/powerpoint/2010/main" val="3672788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821155-2D04-4C86-B261-921D4B5DD5F3}" type="datetime1">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FEA1F-E626-42D4-B31C-390833ED0225}" type="slidenum">
              <a:rPr lang="en-US" smtClean="0"/>
              <a:t>‹#›</a:t>
            </a:fld>
            <a:endParaRPr lang="en-US"/>
          </a:p>
        </p:txBody>
      </p:sp>
    </p:spTree>
    <p:extLst>
      <p:ext uri="{BB962C8B-B14F-4D97-AF65-F5344CB8AC3E}">
        <p14:creationId xmlns:p14="http://schemas.microsoft.com/office/powerpoint/2010/main" val="3026623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4CD29DD-345C-4157-80A2-3114B43A40CA}" type="datetime1">
              <a:rPr lang="en-US" smtClean="0"/>
              <a:t>4/17/2024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5FEA1F-E626-42D4-B31C-390833ED0225}" type="slidenum">
              <a:rPr lang="en-US" smtClean="0"/>
              <a:t>‹#›</a:t>
            </a:fld>
            <a:endParaRPr lang="en-US"/>
          </a:p>
        </p:txBody>
      </p:sp>
    </p:spTree>
    <p:extLst>
      <p:ext uri="{BB962C8B-B14F-4D97-AF65-F5344CB8AC3E}">
        <p14:creationId xmlns:p14="http://schemas.microsoft.com/office/powerpoint/2010/main" val="3985869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D91038F-FC86-43EA-9A7E-8A8379140CEE}" type="datetime1">
              <a:rPr lang="en-US" smtClean="0"/>
              <a:t>4/17/2024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5FEA1F-E626-42D4-B31C-390833ED0225}" type="slidenum">
              <a:rPr lang="en-US" smtClean="0"/>
              <a:t>‹#›</a:t>
            </a:fld>
            <a:endParaRPr lang="en-US"/>
          </a:p>
        </p:txBody>
      </p:sp>
    </p:spTree>
    <p:extLst>
      <p:ext uri="{BB962C8B-B14F-4D97-AF65-F5344CB8AC3E}">
        <p14:creationId xmlns:p14="http://schemas.microsoft.com/office/powerpoint/2010/main" val="2324175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2782A0F-EEC4-4071-8699-A5F9AFD716B1}" type="datetime1">
              <a:rPr lang="en-US" smtClean="0"/>
              <a:t>4/17/2024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5FEA1F-E626-42D4-B31C-390833ED0225}" type="slidenum">
              <a:rPr lang="en-US" smtClean="0"/>
              <a:t>‹#›</a:t>
            </a:fld>
            <a:endParaRPr lang="en-US"/>
          </a:p>
        </p:txBody>
      </p:sp>
    </p:spTree>
    <p:extLst>
      <p:ext uri="{BB962C8B-B14F-4D97-AF65-F5344CB8AC3E}">
        <p14:creationId xmlns:p14="http://schemas.microsoft.com/office/powerpoint/2010/main" val="4026744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2CAAE-6E36-4232-917A-4A0A7BC4A682}" type="datetime1">
              <a:rPr lang="en-US" smtClean="0"/>
              <a:t>4/17/2024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5FEA1F-E626-42D4-B31C-390833ED0225}" type="slidenum">
              <a:rPr lang="en-US" smtClean="0"/>
              <a:t>‹#›</a:t>
            </a:fld>
            <a:endParaRPr lang="en-US"/>
          </a:p>
        </p:txBody>
      </p:sp>
    </p:spTree>
    <p:extLst>
      <p:ext uri="{BB962C8B-B14F-4D97-AF65-F5344CB8AC3E}">
        <p14:creationId xmlns:p14="http://schemas.microsoft.com/office/powerpoint/2010/main" val="3019304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C16BEC-FA29-4BB5-B12E-1795DE4875B6}" type="datetime1">
              <a:rPr lang="en-US" smtClean="0"/>
              <a:t>4/17/2024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5FEA1F-E626-42D4-B31C-390833ED0225}" type="slidenum">
              <a:rPr lang="en-US" smtClean="0"/>
              <a:t>‹#›</a:t>
            </a:fld>
            <a:endParaRPr lang="en-US"/>
          </a:p>
        </p:txBody>
      </p:sp>
    </p:spTree>
    <p:extLst>
      <p:ext uri="{BB962C8B-B14F-4D97-AF65-F5344CB8AC3E}">
        <p14:creationId xmlns:p14="http://schemas.microsoft.com/office/powerpoint/2010/main" val="1835609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687BE6-9BE2-41BD-B880-705DA1EC42F2}" type="datetime1">
              <a:rPr lang="en-US" smtClean="0"/>
              <a:t>4/17/2024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5FEA1F-E626-42D4-B31C-390833ED0225}" type="slidenum">
              <a:rPr lang="en-US" smtClean="0"/>
              <a:t>‹#›</a:t>
            </a:fld>
            <a:endParaRPr lang="en-US"/>
          </a:p>
        </p:txBody>
      </p:sp>
    </p:spTree>
    <p:extLst>
      <p:ext uri="{BB962C8B-B14F-4D97-AF65-F5344CB8AC3E}">
        <p14:creationId xmlns:p14="http://schemas.microsoft.com/office/powerpoint/2010/main" val="2636758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15CA38-9413-41F5-9B84-A380003E46AF}" type="datetime1">
              <a:rPr lang="en-US" smtClean="0"/>
              <a:t>4/17/2024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5FEA1F-E626-42D4-B31C-390833ED0225}" type="slidenum">
              <a:rPr lang="en-US" smtClean="0"/>
              <a:t>‹#›</a:t>
            </a:fld>
            <a:endParaRPr lang="en-US"/>
          </a:p>
        </p:txBody>
      </p:sp>
    </p:spTree>
    <p:extLst>
      <p:ext uri="{BB962C8B-B14F-4D97-AF65-F5344CB8AC3E}">
        <p14:creationId xmlns:p14="http://schemas.microsoft.com/office/powerpoint/2010/main" val="22380356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http://www.themenschfoundation.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wdc65xx.com/" TargetMode="External"/><Relationship Id="rId5" Type="http://schemas.openxmlformats.org/officeDocument/2006/relationships/hyperlink" Target="https://themenschfoundation.org/ei-intro-workshop/" TargetMode="External"/><Relationship Id="rId4" Type="http://schemas.openxmlformats.org/officeDocument/2006/relationships/hyperlink" Target="https://themenschfoundation.org/theory-of-embedded-intelligence/"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http://www.themenschfoundation.org/"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www.wdc65xx.com/" TargetMode="External"/><Relationship Id="rId5" Type="http://schemas.openxmlformats.org/officeDocument/2006/relationships/hyperlink" Target="https://en.wikipedia.org/wiki/Quantum_supremacy" TargetMode="External"/><Relationship Id="rId4" Type="http://schemas.openxmlformats.org/officeDocument/2006/relationships/hyperlink" Target="https://en.wikipedia.org/wiki/Orchestrated_objective_reduction#:~:text=Orch%20OR%20combines%20the%20Penrose,embedded%20in%20spacetime's%20fundamental%20geometry."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http://www.themenschfoundation.org/"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wdc65xx.com/" TargetMode="External"/><Relationship Id="rId5" Type="http://schemas.openxmlformats.org/officeDocument/2006/relationships/hyperlink" Target="https://themenschfoundation.org/ceiss/" TargetMode="External"/><Relationship Id="rId4" Type="http://schemas.openxmlformats.org/officeDocument/2006/relationships/hyperlink" Target="https://themenschfoundation.org/mensch-prize-introduction/"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www.themenschfoundation.org/" TargetMode="External"/><Relationship Id="rId5" Type="http://schemas.openxmlformats.org/officeDocument/2006/relationships/hyperlink" Target="http://www.wdc65xx.com/" TargetMode="External"/><Relationship Id="rId4" Type="http://schemas.openxmlformats.org/officeDocument/2006/relationships/hyperlink" Target="https://www.google.com/search?q=combined+intelligence+michael+levin&amp;sca_esv=cbd8017fdac8de0a&amp;sxsrf=ACQVn0_HrQo45TXwC_82XDLBeMzZoIYO9g%3A1706412892053&amp;source=hp&amp;ei=XMu1ZcpwudGQ8g_Dw7-4Cg&amp;iflsig=ANes7DEAAAAAZbXZbGpESVgMhca4pZpCC2IIeKFUDlLb&amp;ved=0ahUKEwjKjpOyk_-DAxW5KEQIHcPhD6cQ4dUDCBc&amp;uact=5&amp;oq=combined+intelligence+michael+levin&amp;gs_lp=Egdnd3Mtd2l6IiNjb21iaW5lZCBpbnRlbGxpZ2VuY2UgbWljaGFlbCBsZXZpbjIFECEYoAEyBRAhGKABSJGSAVAAWOOIAXAAeACQAQCYAaEBoAGmGKoBBDI3Lji4AQPIAQD4AQHCAgQQIxgnwgIKECMYgAQYigUYJ8ICCxAAGIAEGIoFGJECwgIREC4YgAQYsQMYgwEYxwEY0QPCAhEQLhiDARjHARixAxjRAxiABMICCBAAGIAEGLEDwgILEC4YgAQYsQMYgwHCAg4QLhiABBjHARjRAxjUAsICCxAAGIAEGLEDGIMBwgIOEC4YgAQYsQMYxwEY0QPCAggQLhiABBixA8ICCxAuGK8BGMcBGIAEwgILEC4YgAQYxwEYrwHCAgUQABiABMICDRAAGIAEGBQYhwIYsQPCAgoQABiABBgUGIcCwgIOEC4YgAQYxwEYrwEYjgXCAhAQABiABBgKGLEDGIMBGLEDwgIGEAAYFhgewgIIEAAYFhgeGA_CAgsQABiABBiKBRiGA8ICBRAhGKsC&amp;sclient=gws-wiz#fpstate=ive&amp;vld=cid:4524f7ca,vid:U93x9AWeuOA,st:0"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www.themenschfoundation.org/" TargetMode="External"/><Relationship Id="rId5" Type="http://schemas.openxmlformats.org/officeDocument/2006/relationships/hyperlink" Target="http://www.wdc65xx.com/" TargetMode="External"/><Relationship Id="rId4" Type="http://schemas.openxmlformats.org/officeDocument/2006/relationships/hyperlink" Target="https://en.wikipedia.org/wiki/John_McCarthy_(computer_scientist)"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www.themenschfoundation.org/" TargetMode="External"/><Relationship Id="rId5" Type="http://schemas.openxmlformats.org/officeDocument/2006/relationships/hyperlink" Target="http://www.wdc65xx.com/" TargetMode="External"/><Relationship Id="rId4" Type="http://schemas.openxmlformats.org/officeDocument/2006/relationships/hyperlink" Target="https://www.google.com/search?q=geoffrey+hinton+speech+at+oxford&amp;sca_esv=5edede5fd926eb91&amp;sxsrf=ACQVn0_jHVztI3HF1uvR494qu7iFgZ07tQ%3A1709565560563&amp;source=hp&amp;ei=eOblZaO4ILiMur8P6LC00Ac&amp;iflsig=ANes7DEAAAAAZeX0iH1N_pxl08AbqXoujLNIVBHvWJab&amp;ved=0ahUKEwij1NL_89qEAxU4hu4BHWgYDXoQ4dUDCBc&amp;uact=5&amp;oq=geoffrey+hinton+speech+at+oxford&amp;gs_lp=Egdnd3Mtd2l6IiBnZW9mZnJleSBoaW50b24gc3BlZWNoIGF0IG94Zm9yZDIFECEYoAEyBRAhGKABSMx3UABY2WNwAHgAkAEAmAFxoAGGFKoBBDMxLjG4AQPIAQD4AQGYAiCgAqMVwgIEECMYJ8ICCxAAGIAEGIoFGJECwgIOEAAYgAQYigUYkQIYsQPCAggQABiABBixA8ICDhAuGIAEGLEDGMcBGNEDwgIKECMYgAQYigUYJ8ICCxAuGIAEGLEDGNQCwgIREC4YgAQYsQMYgwEYxwEY0QPCAhEQLhiABBiKBRiRAhjHARivAcICBRAuGIAEwgIIEC4YgAQYsQPCAgsQLhjUAhixAxiABMICCBAuGLEDGIAEwgIFEAAYgATCAgYQABgWGB7CAgUQIRifBZgDAJIHBDMxLjE&amp;sclient=gws-wiz#fpstate=ive&amp;vld=cid:773e5b94,vid:N1TEjTeQeg0,st: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1C8A5F-D92A-1116-5692-10599C9FCFA2}"/>
            </a:ext>
          </a:extLst>
        </p:cNvPr>
        <p:cNvGrpSpPr/>
        <p:nvPr/>
      </p:nvGrpSpPr>
      <p:grpSpPr>
        <a:xfrm>
          <a:off x="0" y="0"/>
          <a:ext cx="0" cy="0"/>
          <a:chOff x="0" y="0"/>
          <a:chExt cx="0" cy="0"/>
        </a:xfrm>
      </p:grpSpPr>
      <p:pic>
        <p:nvPicPr>
          <p:cNvPr id="1028" name="Picture 4" descr="C:\Users\Dave\Desktop\Slide header.jpg">
            <a:extLst>
              <a:ext uri="{FF2B5EF4-FFF2-40B4-BE49-F238E27FC236}">
                <a16:creationId xmlns:a16="http://schemas.microsoft.com/office/drawing/2014/main" id="{976637E7-8B56-AE9B-4115-1AF8151D77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3655A02-8939-7B64-E4D4-406931DBD206}"/>
              </a:ext>
            </a:extLst>
          </p:cNvPr>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TSC TEI April 23, 2024</a:t>
            </a:r>
          </a:p>
        </p:txBody>
      </p:sp>
      <p:sp>
        <p:nvSpPr>
          <p:cNvPr id="3" name="Subtitle 2">
            <a:extLst>
              <a:ext uri="{FF2B5EF4-FFF2-40B4-BE49-F238E27FC236}">
                <a16:creationId xmlns:a16="http://schemas.microsoft.com/office/drawing/2014/main" id="{A6A8D246-8FA4-1359-B15B-391A20203D37}"/>
              </a:ext>
            </a:extLst>
          </p:cNvPr>
          <p:cNvSpPr>
            <a:spLocks noGrp="1"/>
          </p:cNvSpPr>
          <p:nvPr>
            <p:ph type="subTitle" idx="1"/>
          </p:nvPr>
        </p:nvSpPr>
        <p:spPr>
          <a:xfrm>
            <a:off x="513710" y="1066800"/>
            <a:ext cx="8096890" cy="5289549"/>
          </a:xfrm>
        </p:spPr>
        <p:txBody>
          <a:bodyPr>
            <a:noAutofit/>
          </a:bodyPr>
          <a:lstStyle/>
          <a:p>
            <a:pPr algn="just"/>
            <a:r>
              <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This concurrent presentation </a:t>
            </a:r>
            <a:r>
              <a:rPr lang="en-US" sz="1800" b="1" dirty="0">
                <a:solidFill>
                  <a:srgbClr val="000000"/>
                </a:solidFill>
                <a:latin typeface="Arial" panose="020B0604020202020204" pitchFamily="34" charset="0"/>
                <a:ea typeface="Calibri" panose="020F0502020204030204" pitchFamily="34" charset="0"/>
                <a:cs typeface="Arial" panose="020B0604020202020204" pitchFamily="34" charset="0"/>
              </a:rPr>
              <a:t>is</a:t>
            </a:r>
            <a:r>
              <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on </a:t>
            </a:r>
            <a:r>
              <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hlinkClick r:id="rId4"/>
              </a:rPr>
              <a:t>The Theory of Embedded Intelligence (TEI)</a:t>
            </a:r>
            <a:r>
              <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1800" b="1" dirty="0">
                <a:solidFill>
                  <a:srgbClr val="000000"/>
                </a:solidFill>
                <a:latin typeface="Arial" panose="020B0604020202020204" pitchFamily="34" charset="0"/>
                <a:ea typeface="Calibri" panose="020F0502020204030204" pitchFamily="34" charset="0"/>
                <a:cs typeface="Arial" panose="020B0604020202020204" pitchFamily="34" charset="0"/>
              </a:rPr>
              <a:t>This talk</a:t>
            </a:r>
            <a:r>
              <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extends and condenses </a:t>
            </a:r>
            <a:r>
              <a:rPr lang="en-US" sz="1800" b="1" dirty="0">
                <a:solidFill>
                  <a:srgbClr val="000000"/>
                </a:solidFill>
                <a:latin typeface="Arial" panose="020B0604020202020204" pitchFamily="34" charset="0"/>
                <a:ea typeface="Calibri" panose="020F0502020204030204" pitchFamily="34" charset="0"/>
                <a:cs typeface="Arial" panose="020B0604020202020204" pitchFamily="34" charset="0"/>
              </a:rPr>
              <a:t>my</a:t>
            </a:r>
            <a:r>
              <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hlinkClick r:id="rId5"/>
              </a:rPr>
              <a:t>Embedded Intelligence Workshop (EIW) </a:t>
            </a:r>
            <a:r>
              <a:rPr lang="en-US" sz="1800" b="1" dirty="0">
                <a:solidFill>
                  <a:srgbClr val="000000"/>
                </a:solidFill>
                <a:latin typeface="Arial" panose="020B0604020202020204" pitchFamily="34" charset="0"/>
                <a:ea typeface="Calibri" panose="020F0502020204030204" pitchFamily="34" charset="0"/>
                <a:cs typeface="Arial" panose="020B0604020202020204" pitchFamily="34" charset="0"/>
                <a:hlinkClick r:id="rId5"/>
              </a:rPr>
              <a:t>at</a:t>
            </a:r>
            <a:r>
              <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hlinkClick r:id="rId5"/>
              </a:rPr>
              <a:t> TSC 2022</a:t>
            </a:r>
            <a:r>
              <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p>
          <a:p>
            <a:pPr algn="l"/>
            <a:endParaRPr lang="en-US" sz="1000" b="1" dirty="0">
              <a:solidFill>
                <a:srgbClr val="000000"/>
              </a:solidFill>
              <a:latin typeface="Arial" panose="020B0604020202020204" pitchFamily="34" charset="0"/>
              <a:ea typeface="Calibri" panose="020F0502020204030204" pitchFamily="34" charset="0"/>
              <a:cs typeface="Arial" panose="020B0604020202020204" pitchFamily="34" charset="0"/>
            </a:endParaRPr>
          </a:p>
          <a:p>
            <a:r>
              <a:rPr lang="en-US"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Here are The Basic </a:t>
            </a:r>
            <a:r>
              <a:rPr lang="en-US" sz="2400" b="1" dirty="0">
                <a:solidFill>
                  <a:srgbClr val="FF0000"/>
                </a:solidFill>
                <a:latin typeface="Arial" panose="020B0604020202020204" pitchFamily="34" charset="0"/>
                <a:ea typeface="Calibri" panose="020F0502020204030204" pitchFamily="34" charset="0"/>
                <a:cs typeface="Arial" panose="020B0604020202020204" pitchFamily="34" charset="0"/>
              </a:rPr>
              <a:t>Concepts of </a:t>
            </a:r>
            <a:r>
              <a:rPr lang="en-US"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The Theory</a:t>
            </a:r>
          </a:p>
          <a:p>
            <a:pPr algn="l"/>
            <a:endParaRPr lang="en-US" sz="1000" b="1"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gn="just"/>
            <a:r>
              <a:rPr lang="en-US" sz="1800" b="1" dirty="0">
                <a:solidFill>
                  <a:srgbClr val="000000"/>
                </a:solidFill>
                <a:latin typeface="Arial" panose="020B0604020202020204" pitchFamily="34" charset="0"/>
                <a:ea typeface="Calibri" panose="020F0502020204030204" pitchFamily="34" charset="0"/>
                <a:cs typeface="Arial" panose="020B0604020202020204" pitchFamily="34" charset="0"/>
              </a:rPr>
              <a:t>- The Universe’s f</a:t>
            </a:r>
            <a:r>
              <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ree, that is not embedded, intelligence wants to know itself through an infinite number of phenomena including you and me.</a:t>
            </a:r>
          </a:p>
          <a:p>
            <a:pPr algn="just"/>
            <a:r>
              <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Intelligence embeds itself in energy quanta by sensing, processing, communicating, and actuating (SPCA). </a:t>
            </a:r>
          </a:p>
          <a:p>
            <a:pPr algn="just"/>
            <a:r>
              <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1800" b="1" dirty="0">
                <a:solidFill>
                  <a:srgbClr val="000000"/>
                </a:solidFill>
                <a:latin typeface="Arial" panose="020B0604020202020204" pitchFamily="34" charset="0"/>
                <a:ea typeface="Calibri" panose="020F0502020204030204" pitchFamily="34" charset="0"/>
                <a:cs typeface="Arial" panose="020B0604020202020204" pitchFamily="34" charset="0"/>
              </a:rPr>
              <a:t>A</a:t>
            </a:r>
            <a:r>
              <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ll things in nature use intelligence to create phenomena through SPCA self-assembly – atoms build atoms – you build you – </a:t>
            </a:r>
            <a:r>
              <a:rPr lang="en-US" sz="18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I</a:t>
            </a:r>
            <a:r>
              <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build me. </a:t>
            </a:r>
          </a:p>
          <a:p>
            <a:pPr algn="just"/>
            <a:r>
              <a:rPr lang="en-US" sz="1800" b="1" dirty="0">
                <a:solidFill>
                  <a:srgbClr val="000000"/>
                </a:solidFill>
                <a:latin typeface="Arial" panose="020B0604020202020204" pitchFamily="34" charset="0"/>
                <a:ea typeface="Calibri" panose="020F0502020204030204" pitchFamily="34" charset="0"/>
                <a:cs typeface="Arial" panose="020B0604020202020204" pitchFamily="34" charset="0"/>
              </a:rPr>
              <a:t>- The origins of life began with abiotic matter. Life can begin anywhere in the Universe where conditions are met for life to self-assemble. </a:t>
            </a:r>
            <a:endPar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gn="just"/>
            <a:r>
              <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This Theory explains self-consciousness and consciousness of all things in nature as the result of intelligent self-assembly. </a:t>
            </a:r>
          </a:p>
          <a:p>
            <a:pPr algn="just"/>
            <a:r>
              <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Embedded intelligence </a:t>
            </a:r>
            <a:r>
              <a:rPr lang="en-US" sz="1800" b="1" dirty="0">
                <a:solidFill>
                  <a:srgbClr val="000000"/>
                </a:solidFill>
                <a:latin typeface="Arial" panose="020B0604020202020204" pitchFamily="34" charset="0"/>
                <a:ea typeface="Calibri" panose="020F0502020204030204" pitchFamily="34" charset="0"/>
                <a:cs typeface="Arial" panose="020B0604020202020204" pitchFamily="34" charset="0"/>
              </a:rPr>
              <a:t>t</a:t>
            </a:r>
            <a:r>
              <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echnology (EIT) is manmade microprocessor based hardware and software technology – example – 6502 EIT. </a:t>
            </a:r>
          </a:p>
          <a:p>
            <a:pPr marL="342900" indent="-342900" algn="l">
              <a:buAutoNum type="arabicParenR"/>
            </a:pPr>
            <a:endParaRPr lang="en-US" sz="1800" b="1" dirty="0">
              <a:effectLst/>
              <a:latin typeface="Arial" panose="020B0604020202020204" pitchFamily="34" charset="0"/>
              <a:ea typeface="Calibri" panose="020F0502020204030204" pitchFamily="34" charset="0"/>
              <a:cs typeface="Arial" panose="020B0604020202020204" pitchFamily="34" charset="0"/>
            </a:endParaRPr>
          </a:p>
          <a:p>
            <a:pPr algn="l"/>
            <a:r>
              <a:rPr lang="en-US" sz="1800" b="1" dirty="0">
                <a:solidFill>
                  <a:schemeClr val="tx1"/>
                </a:solidFill>
                <a:latin typeface="Arial" panose="020B0604020202020204" pitchFamily="34" charset="0"/>
                <a:cs typeface="Arial" panose="020B0604020202020204" pitchFamily="34" charset="0"/>
              </a:rPr>
              <a:t> </a:t>
            </a:r>
          </a:p>
          <a:p>
            <a:pPr algn="l"/>
            <a:endParaRPr lang="en-US" sz="1800" b="1" dirty="0">
              <a:solidFill>
                <a:srgbClr val="FF0000"/>
              </a:solidFill>
              <a:latin typeface="Adobe Caslon Pro" pitchFamily="18" charset="0"/>
            </a:endParaRPr>
          </a:p>
          <a:p>
            <a:pPr algn="l"/>
            <a:endParaRPr lang="en-US" sz="1800" b="1" dirty="0">
              <a:solidFill>
                <a:srgbClr val="FF0000"/>
              </a:solidFill>
              <a:latin typeface="Adobe Caslon Pro" pitchFamily="18" charset="0"/>
            </a:endParaRPr>
          </a:p>
          <a:p>
            <a:pPr algn="l"/>
            <a:endParaRPr lang="en-US" sz="1800" b="1" dirty="0">
              <a:solidFill>
                <a:srgbClr val="FF0000"/>
              </a:solidFill>
              <a:latin typeface="Adobe Caslon Pro" pitchFamily="18" charset="0"/>
            </a:endParaRPr>
          </a:p>
        </p:txBody>
      </p:sp>
      <p:sp>
        <p:nvSpPr>
          <p:cNvPr id="4" name="TextBox 3">
            <a:extLst>
              <a:ext uri="{FF2B5EF4-FFF2-40B4-BE49-F238E27FC236}">
                <a16:creationId xmlns:a16="http://schemas.microsoft.com/office/drawing/2014/main" id="{02F1CBAC-DBB4-3611-8612-73AD436123B2}"/>
              </a:ext>
            </a:extLst>
          </p:cNvPr>
          <p:cNvSpPr txBox="1"/>
          <p:nvPr/>
        </p:nvSpPr>
        <p:spPr>
          <a:xfrm>
            <a:off x="2516442"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a:extLst>
              <a:ext uri="{FF2B5EF4-FFF2-40B4-BE49-F238E27FC236}">
                <a16:creationId xmlns:a16="http://schemas.microsoft.com/office/drawing/2014/main" id="{1EF9ABE7-596C-D42A-B6FF-2BDFAE3CBC0D}"/>
              </a:ext>
            </a:extLst>
          </p:cNvPr>
          <p:cNvSpPr txBox="1"/>
          <p:nvPr/>
        </p:nvSpPr>
        <p:spPr>
          <a:xfrm>
            <a:off x="513710" y="6262300"/>
            <a:ext cx="8103134" cy="369332"/>
          </a:xfrm>
          <a:prstGeom prst="rect">
            <a:avLst/>
          </a:prstGeom>
          <a:noFill/>
        </p:spPr>
        <p:txBody>
          <a:bodyPr wrap="square" rtlCol="0">
            <a:spAutoFit/>
          </a:bodyPr>
          <a:lstStyle/>
          <a:p>
            <a:pPr algn="ctr"/>
            <a:r>
              <a:rPr lang="en-US" dirty="0">
                <a:hlinkClick r:id="rId6"/>
              </a:rPr>
              <a:t>www.WDC65xx.com</a:t>
            </a:r>
            <a:r>
              <a:rPr lang="en-US" dirty="0"/>
              <a:t> &amp; </a:t>
            </a:r>
            <a:r>
              <a:rPr lang="en-US" dirty="0">
                <a:hlinkClick r:id="rId7"/>
              </a:rPr>
              <a:t>www.TheMenschFoundation.org</a:t>
            </a:r>
            <a:r>
              <a:rPr lang="en-US" dirty="0"/>
              <a:t> </a:t>
            </a:r>
          </a:p>
        </p:txBody>
      </p:sp>
      <p:sp>
        <p:nvSpPr>
          <p:cNvPr id="5" name="Slide Number Placeholder 4">
            <a:extLst>
              <a:ext uri="{FF2B5EF4-FFF2-40B4-BE49-F238E27FC236}">
                <a16:creationId xmlns:a16="http://schemas.microsoft.com/office/drawing/2014/main" id="{AE8A2BA9-6B23-280B-3D5C-AB8085398324}"/>
              </a:ext>
            </a:extLst>
          </p:cNvPr>
          <p:cNvSpPr>
            <a:spLocks noGrp="1"/>
          </p:cNvSpPr>
          <p:nvPr>
            <p:ph type="sldNum" sz="quarter" idx="12"/>
          </p:nvPr>
        </p:nvSpPr>
        <p:spPr/>
        <p:txBody>
          <a:bodyPr/>
          <a:lstStyle/>
          <a:p>
            <a:fld id="{775FEA1F-E626-42D4-B31C-390833ED0225}" type="slidenum">
              <a:rPr lang="en-US" smtClean="0"/>
              <a:t>1</a:t>
            </a:fld>
            <a:endParaRPr lang="en-US"/>
          </a:p>
        </p:txBody>
      </p:sp>
    </p:spTree>
    <p:extLst>
      <p:ext uri="{BB962C8B-B14F-4D97-AF65-F5344CB8AC3E}">
        <p14:creationId xmlns:p14="http://schemas.microsoft.com/office/powerpoint/2010/main" val="1674800099"/>
      </p:ext>
    </p:extLst>
  </p:cSld>
  <p:clrMapOvr>
    <a:masterClrMapping/>
  </p:clrMapOvr>
  <mc:AlternateContent xmlns:mc="http://schemas.openxmlformats.org/markup-compatibility/2006" xmlns:p14="http://schemas.microsoft.com/office/powerpoint/2010/main">
    <mc:Choice Requires="p14">
      <p:transition spd="slow" p14:dur="2000" advTm="16035"/>
    </mc:Choice>
    <mc:Fallback xmlns="">
      <p:transition spd="slow" advTm="16035"/>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Human Intelligence</a:t>
            </a:r>
          </a:p>
        </p:txBody>
      </p:sp>
      <p:sp>
        <p:nvSpPr>
          <p:cNvPr id="3" name="Subtitle 2"/>
          <p:cNvSpPr>
            <a:spLocks noGrp="1"/>
          </p:cNvSpPr>
          <p:nvPr>
            <p:ph type="subTitle" idx="1"/>
          </p:nvPr>
        </p:nvSpPr>
        <p:spPr>
          <a:xfrm>
            <a:off x="457200" y="1486349"/>
            <a:ext cx="8382000" cy="4733476"/>
          </a:xfrm>
        </p:spPr>
        <p:txBody>
          <a:bodyPr>
            <a:noAutofit/>
          </a:bodyPr>
          <a:lstStyle/>
          <a:p>
            <a:r>
              <a:rPr lang="en-US" sz="1800" b="1" dirty="0">
                <a:solidFill>
                  <a:schemeClr val="tx1"/>
                </a:solidFill>
                <a:latin typeface="Arial" panose="020B0604020202020204" pitchFamily="34" charset="0"/>
                <a:cs typeface="Arial" panose="020B0604020202020204" pitchFamily="34" charset="0"/>
              </a:rPr>
              <a:t> </a:t>
            </a:r>
            <a:r>
              <a:rPr lang="en-US" sz="2400" b="1" u="sng" dirty="0">
                <a:solidFill>
                  <a:srgbClr val="FF0000"/>
                </a:solidFill>
                <a:latin typeface="Arial" panose="020B0604020202020204" pitchFamily="34" charset="0"/>
                <a:cs typeface="Arial" panose="020B0604020202020204" pitchFamily="34" charset="0"/>
              </a:rPr>
              <a:t>Consider the following in an average human brain:</a:t>
            </a:r>
          </a:p>
          <a:p>
            <a:pPr algn="just"/>
            <a:r>
              <a:rPr lang="en-US" sz="2400" b="1" dirty="0">
                <a:solidFill>
                  <a:srgbClr val="FF0000"/>
                </a:solidFill>
                <a:latin typeface="Arial" panose="020B0604020202020204" pitchFamily="34" charset="0"/>
                <a:cs typeface="Arial" panose="020B0604020202020204" pitchFamily="34" charset="0"/>
              </a:rPr>
              <a:t>- </a:t>
            </a:r>
            <a:r>
              <a:rPr lang="en-US" sz="2400" b="1" i="0" dirty="0">
                <a:solidFill>
                  <a:srgbClr val="FF0000"/>
                </a:solidFill>
                <a:effectLst/>
                <a:latin typeface="Arial" panose="020B0604020202020204" pitchFamily="34" charset="0"/>
                <a:cs typeface="Arial" panose="020B0604020202020204" pitchFamily="34" charset="0"/>
              </a:rPr>
              <a:t>There are 19–23 billion neurons with an average of 7000 synapses per neuron for 147 trillion synapses.</a:t>
            </a:r>
            <a:endParaRPr lang="en-US" sz="2400" b="1" dirty="0">
              <a:solidFill>
                <a:srgbClr val="FF0000"/>
              </a:solidFill>
              <a:latin typeface="Arial" panose="020B0604020202020204" pitchFamily="34" charset="0"/>
              <a:cs typeface="Arial" panose="020B0604020202020204" pitchFamily="34" charset="0"/>
            </a:endParaRPr>
          </a:p>
          <a:p>
            <a:pPr algn="just"/>
            <a:r>
              <a:rPr lang="en-US" sz="2400" b="1" i="0" dirty="0">
                <a:solidFill>
                  <a:srgbClr val="FF0000"/>
                </a:solidFill>
                <a:effectLst/>
                <a:latin typeface="Arial" panose="020B0604020202020204" pitchFamily="34" charset="0"/>
                <a:cs typeface="Arial" panose="020B0604020202020204" pitchFamily="34" charset="0"/>
              </a:rPr>
              <a:t>- Microtubules are abundant in neurons.</a:t>
            </a:r>
          </a:p>
          <a:p>
            <a:pPr algn="just"/>
            <a:r>
              <a:rPr lang="en-US" sz="2400" b="1" dirty="0">
                <a:solidFill>
                  <a:srgbClr val="FF0000"/>
                </a:solidFill>
                <a:latin typeface="Arial" panose="020B0604020202020204" pitchFamily="34" charset="0"/>
                <a:cs typeface="Arial" panose="020B0604020202020204" pitchFamily="34" charset="0"/>
              </a:rPr>
              <a:t>- </a:t>
            </a:r>
            <a:r>
              <a:rPr lang="en-US" sz="2400" b="1" i="0" dirty="0">
                <a:solidFill>
                  <a:srgbClr val="FF0000"/>
                </a:solidFill>
                <a:effectLst/>
                <a:highlight>
                  <a:srgbClr val="FFFFFF"/>
                </a:highlight>
                <a:latin typeface="Arial" panose="020B0604020202020204" pitchFamily="34" charset="0"/>
                <a:cs typeface="Arial" panose="020B0604020202020204" pitchFamily="34" charset="0"/>
              </a:rPr>
              <a:t>Orch OR (</a:t>
            </a:r>
            <a:r>
              <a:rPr lang="en-US" sz="2400" b="1" i="0" dirty="0">
                <a:solidFill>
                  <a:srgbClr val="FF0000"/>
                </a:solidFill>
                <a:effectLst/>
                <a:highlight>
                  <a:srgbClr val="FFFFFF"/>
                </a:highlight>
                <a:latin typeface="Arial" panose="020B0604020202020204" pitchFamily="34" charset="0"/>
                <a:cs typeface="Arial" panose="020B0604020202020204" pitchFamily="34" charset="0"/>
                <a:hlinkClick r:id="rId4"/>
              </a:rPr>
              <a:t>orchestrated objective reduction</a:t>
            </a:r>
            <a:r>
              <a:rPr lang="en-US" sz="2400" b="1" i="0" dirty="0">
                <a:solidFill>
                  <a:srgbClr val="FF0000"/>
                </a:solidFill>
                <a:effectLst/>
                <a:highlight>
                  <a:srgbClr val="FFFFFF"/>
                </a:highlight>
                <a:latin typeface="Arial" panose="020B0604020202020204" pitchFamily="34" charset="0"/>
                <a:cs typeface="Arial" panose="020B0604020202020204" pitchFamily="34" charset="0"/>
              </a:rPr>
              <a:t>) concepts of embedded intelligence that supports consciousness can be found on Wikipedia.</a:t>
            </a:r>
            <a:endParaRPr lang="en-US" sz="2400" b="1" dirty="0">
              <a:solidFill>
                <a:srgbClr val="FF0000"/>
              </a:solidFill>
              <a:latin typeface="Arial" panose="020B0604020202020204" pitchFamily="34" charset="0"/>
              <a:cs typeface="Arial" panose="020B0604020202020204" pitchFamily="34" charset="0"/>
            </a:endParaRPr>
          </a:p>
          <a:p>
            <a:pPr algn="just"/>
            <a:r>
              <a:rPr lang="en-US" sz="2400" b="1" dirty="0">
                <a:solidFill>
                  <a:schemeClr val="tx1"/>
                </a:solidFill>
                <a:latin typeface="Arial" panose="020B0604020202020204" pitchFamily="34" charset="0"/>
                <a:cs typeface="Arial" panose="020B0604020202020204" pitchFamily="34" charset="0"/>
              </a:rPr>
              <a:t>Human-bounded infinite intelligent brains can collectively create an infinite number of possible intelligence use cases and outcomes. </a:t>
            </a:r>
          </a:p>
          <a:p>
            <a:pPr algn="just"/>
            <a:endParaRPr lang="en-US" sz="1000" b="1" dirty="0">
              <a:solidFill>
                <a:srgbClr val="FF0000"/>
              </a:solidFill>
              <a:latin typeface="Adobe Caslon Pro" pitchFamily="18" charset="0"/>
            </a:endParaRPr>
          </a:p>
          <a:p>
            <a:r>
              <a:rPr lang="en-US" sz="2400" b="1" dirty="0">
                <a:solidFill>
                  <a:schemeClr val="tx1"/>
                </a:solidFill>
                <a:latin typeface="Arial" panose="020B0604020202020204" pitchFamily="34" charset="0"/>
                <a:cs typeface="Arial" panose="020B0604020202020204" pitchFamily="34" charset="0"/>
                <a:hlinkClick r:id="rId5"/>
              </a:rPr>
              <a:t>Think Human Quantum Supremacy</a:t>
            </a:r>
            <a:endParaRPr lang="en-US" sz="2400" b="1" dirty="0">
              <a:solidFill>
                <a:schemeClr val="tx1"/>
              </a:solidFill>
              <a:latin typeface="Arial" panose="020B0604020202020204" pitchFamily="34" charset="0"/>
              <a:cs typeface="Arial" panose="020B0604020202020204" pitchFamily="34" charset="0"/>
            </a:endParaRPr>
          </a:p>
          <a:p>
            <a:pPr algn="l"/>
            <a:endParaRPr lang="en-US" sz="1800" b="1" dirty="0">
              <a:solidFill>
                <a:srgbClr val="FF0000"/>
              </a:solidFill>
              <a:latin typeface="Adobe Caslon Pro" pitchFamily="18" charset="0"/>
            </a:endParaRPr>
          </a:p>
          <a:p>
            <a:pPr algn="l"/>
            <a:endParaRPr lang="en-US" sz="1800" b="1" dirty="0">
              <a:solidFill>
                <a:srgbClr val="FF0000"/>
              </a:solidFill>
              <a:latin typeface="Adobe Caslon Pro" pitchFamily="18" charset="0"/>
            </a:endParaRPr>
          </a:p>
        </p:txBody>
      </p:sp>
      <p:sp>
        <p:nvSpPr>
          <p:cNvPr id="4" name="TextBox 3"/>
          <p:cNvSpPr txBox="1"/>
          <p:nvPr/>
        </p:nvSpPr>
        <p:spPr>
          <a:xfrm>
            <a:off x="2516442"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13710" y="6262300"/>
            <a:ext cx="8103134" cy="369332"/>
          </a:xfrm>
          <a:prstGeom prst="rect">
            <a:avLst/>
          </a:prstGeom>
          <a:noFill/>
        </p:spPr>
        <p:txBody>
          <a:bodyPr wrap="square" rtlCol="0">
            <a:spAutoFit/>
          </a:bodyPr>
          <a:lstStyle/>
          <a:p>
            <a:pPr algn="ctr"/>
            <a:r>
              <a:rPr lang="en-US" dirty="0">
                <a:hlinkClick r:id="rId6"/>
              </a:rPr>
              <a:t>www.WDC65xx.com</a:t>
            </a:r>
            <a:r>
              <a:rPr lang="en-US" dirty="0"/>
              <a:t> &amp; </a:t>
            </a:r>
            <a:r>
              <a:rPr lang="en-US" dirty="0">
                <a:hlinkClick r:id="rId7"/>
              </a:rPr>
              <a:t>www.TheMenschFoundation.org</a:t>
            </a:r>
            <a:r>
              <a:rPr lang="en-US" dirty="0"/>
              <a:t> </a:t>
            </a:r>
          </a:p>
        </p:txBody>
      </p:sp>
      <p:sp>
        <p:nvSpPr>
          <p:cNvPr id="5" name="Slide Number Placeholder 4">
            <a:extLst>
              <a:ext uri="{FF2B5EF4-FFF2-40B4-BE49-F238E27FC236}">
                <a16:creationId xmlns:a16="http://schemas.microsoft.com/office/drawing/2014/main" id="{41639064-3DB9-4B79-AD93-5F2724FD413D}"/>
              </a:ext>
            </a:extLst>
          </p:cNvPr>
          <p:cNvSpPr>
            <a:spLocks noGrp="1"/>
          </p:cNvSpPr>
          <p:nvPr>
            <p:ph type="sldNum" sz="quarter" idx="12"/>
          </p:nvPr>
        </p:nvSpPr>
        <p:spPr/>
        <p:txBody>
          <a:bodyPr/>
          <a:lstStyle/>
          <a:p>
            <a:fld id="{775FEA1F-E626-42D4-B31C-390833ED0225}" type="slidenum">
              <a:rPr lang="en-US" smtClean="0"/>
              <a:t>10</a:t>
            </a:fld>
            <a:endParaRPr lang="en-US" dirty="0"/>
          </a:p>
        </p:txBody>
      </p:sp>
    </p:spTree>
    <p:extLst>
      <p:ext uri="{BB962C8B-B14F-4D97-AF65-F5344CB8AC3E}">
        <p14:creationId xmlns:p14="http://schemas.microsoft.com/office/powerpoint/2010/main" val="2325952555"/>
      </p:ext>
    </p:extLst>
  </p:cSld>
  <p:clrMapOvr>
    <a:masterClrMapping/>
  </p:clrMapOvr>
  <mc:AlternateContent xmlns:mc="http://schemas.openxmlformats.org/markup-compatibility/2006" xmlns:p14="http://schemas.microsoft.com/office/powerpoint/2010/main">
    <mc:Choice Requires="p14">
      <p:transition spd="slow" p14:dur="2000" advTm="16035"/>
    </mc:Choice>
    <mc:Fallback xmlns="">
      <p:transition spd="slow" advTm="16035"/>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30C58B-E49A-54A5-7BE0-CAC3C429A1F1}"/>
            </a:ext>
          </a:extLst>
        </p:cNvPr>
        <p:cNvGrpSpPr/>
        <p:nvPr/>
      </p:nvGrpSpPr>
      <p:grpSpPr>
        <a:xfrm>
          <a:off x="0" y="0"/>
          <a:ext cx="0" cy="0"/>
          <a:chOff x="0" y="0"/>
          <a:chExt cx="0" cy="0"/>
        </a:xfrm>
      </p:grpSpPr>
      <p:pic>
        <p:nvPicPr>
          <p:cNvPr id="1028" name="Picture 4" descr="C:\Users\Dave\Desktop\Slide header.jpg">
            <a:extLst>
              <a:ext uri="{FF2B5EF4-FFF2-40B4-BE49-F238E27FC236}">
                <a16:creationId xmlns:a16="http://schemas.microsoft.com/office/drawing/2014/main" id="{35C6A582-EF36-7F17-637F-0E0FE18208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18E7EC12-EB15-EFF4-858D-57318BCA5B42}"/>
              </a:ext>
            </a:extLst>
          </p:cNvPr>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AHI vs AMI</a:t>
            </a:r>
          </a:p>
        </p:txBody>
      </p:sp>
      <p:sp>
        <p:nvSpPr>
          <p:cNvPr id="3" name="Subtitle 2">
            <a:extLst>
              <a:ext uri="{FF2B5EF4-FFF2-40B4-BE49-F238E27FC236}">
                <a16:creationId xmlns:a16="http://schemas.microsoft.com/office/drawing/2014/main" id="{9A4FD955-8881-BEE9-7FEC-E2AB01A517AA}"/>
              </a:ext>
            </a:extLst>
          </p:cNvPr>
          <p:cNvSpPr>
            <a:spLocks noGrp="1"/>
          </p:cNvSpPr>
          <p:nvPr>
            <p:ph type="subTitle" idx="1"/>
          </p:nvPr>
        </p:nvSpPr>
        <p:spPr>
          <a:xfrm>
            <a:off x="507466" y="1324970"/>
            <a:ext cx="8103134" cy="4771030"/>
          </a:xfrm>
        </p:spPr>
        <p:txBody>
          <a:bodyPr>
            <a:noAutofit/>
          </a:bodyPr>
          <a:lstStyle/>
          <a:p>
            <a:pPr algn="just"/>
            <a:r>
              <a:rPr lang="en-US" sz="2400" b="1" i="0" dirty="0">
                <a:solidFill>
                  <a:srgbClr val="040C28"/>
                </a:solidFill>
                <a:effectLst/>
                <a:latin typeface="Arial" panose="020B0604020202020204" pitchFamily="34" charset="0"/>
                <a:cs typeface="Arial" panose="020B0604020202020204" pitchFamily="34" charset="0"/>
              </a:rPr>
              <a:t>- Machine intelligence can offer suggestions for our individual and  collective intelligence. We call this combination </a:t>
            </a:r>
            <a:r>
              <a:rPr lang="en-US" sz="2400" b="1" i="0" u="sng" dirty="0">
                <a:solidFill>
                  <a:srgbClr val="040C28"/>
                </a:solidFill>
                <a:effectLst/>
                <a:latin typeface="Arial" panose="020B0604020202020204" pitchFamily="34" charset="0"/>
                <a:cs typeface="Arial" panose="020B0604020202020204" pitchFamily="34" charset="0"/>
              </a:rPr>
              <a:t>augmented human intelligence</a:t>
            </a:r>
            <a:r>
              <a:rPr lang="en-US" sz="2400" b="1" i="0" dirty="0">
                <a:solidFill>
                  <a:srgbClr val="040C28"/>
                </a:solidFill>
                <a:effectLst/>
                <a:latin typeface="Arial" panose="020B0604020202020204" pitchFamily="34" charset="0"/>
                <a:cs typeface="Arial" panose="020B0604020202020204" pitchFamily="34" charset="0"/>
              </a:rPr>
              <a:t> (AHI).</a:t>
            </a:r>
          </a:p>
          <a:p>
            <a:pPr algn="just"/>
            <a:r>
              <a:rPr lang="en-US" sz="2400" b="1" dirty="0">
                <a:solidFill>
                  <a:srgbClr val="040C28"/>
                </a:solidFill>
                <a:latin typeface="Arial" panose="020B0604020202020204" pitchFamily="34" charset="0"/>
                <a:cs typeface="Arial" panose="020B0604020202020204" pitchFamily="34" charset="0"/>
              </a:rPr>
              <a:t>- </a:t>
            </a:r>
            <a:r>
              <a:rPr lang="en-US" sz="2400" b="1" u="sng" dirty="0">
                <a:solidFill>
                  <a:srgbClr val="040C28"/>
                </a:solidFill>
                <a:latin typeface="Arial" panose="020B0604020202020204" pitchFamily="34" charset="0"/>
                <a:cs typeface="Arial" panose="020B0604020202020204" pitchFamily="34" charset="0"/>
              </a:rPr>
              <a:t>A</a:t>
            </a:r>
            <a:r>
              <a:rPr lang="en-US" sz="2400" b="1" i="0" u="sng" dirty="0">
                <a:solidFill>
                  <a:srgbClr val="040C28"/>
                </a:solidFill>
                <a:effectLst/>
                <a:latin typeface="Arial" panose="020B0604020202020204" pitchFamily="34" charset="0"/>
                <a:cs typeface="Arial" panose="020B0604020202020204" pitchFamily="34" charset="0"/>
              </a:rPr>
              <a:t>utonomous machine intelligences</a:t>
            </a:r>
            <a:r>
              <a:rPr lang="en-US" sz="2400" b="1" i="0" dirty="0">
                <a:solidFill>
                  <a:srgbClr val="040C28"/>
                </a:solidFill>
                <a:effectLst/>
                <a:latin typeface="Arial" panose="020B0604020202020204" pitchFamily="34" charset="0"/>
                <a:cs typeface="Arial" panose="020B0604020202020204" pitchFamily="34" charset="0"/>
              </a:rPr>
              <a:t> (AMI) make decisions independent of humans</a:t>
            </a:r>
            <a:r>
              <a:rPr lang="en-US" sz="2400" b="1" i="0" dirty="0">
                <a:solidFill>
                  <a:srgbClr val="202124"/>
                </a:solidFill>
                <a:effectLst/>
                <a:latin typeface="Arial" panose="020B0604020202020204" pitchFamily="34" charset="0"/>
                <a:cs typeface="Arial" panose="020B0604020202020204" pitchFamily="34" charset="0"/>
              </a:rPr>
              <a:t>.</a:t>
            </a:r>
          </a:p>
          <a:p>
            <a:pPr algn="just"/>
            <a:r>
              <a:rPr lang="en-US" sz="2400" b="1" dirty="0">
                <a:solidFill>
                  <a:srgbClr val="202124"/>
                </a:solidFill>
                <a:latin typeface="Arial" panose="020B0604020202020204" pitchFamily="34" charset="0"/>
                <a:cs typeface="Arial" panose="020B0604020202020204" pitchFamily="34" charset="0"/>
              </a:rPr>
              <a:t>- It has been proven that the evolution of machine intelligence has provided machines with intelligence that can harm humans.</a:t>
            </a:r>
          </a:p>
          <a:p>
            <a:pPr algn="just"/>
            <a:r>
              <a:rPr lang="en-US" sz="2400" b="1" dirty="0">
                <a:solidFill>
                  <a:srgbClr val="202124"/>
                </a:solidFill>
                <a:latin typeface="Arial" panose="020B0604020202020204" pitchFamily="34" charset="0"/>
                <a:cs typeface="Arial" panose="020B0604020202020204" pitchFamily="34" charset="0"/>
              </a:rPr>
              <a:t>- Augmented human intelligence has maintained a balance of human good and bad acting use cases of technology and machines</a:t>
            </a:r>
            <a:r>
              <a:rPr lang="en-US" sz="2400" b="1" i="0" dirty="0">
                <a:solidFill>
                  <a:srgbClr val="202124"/>
                </a:solidFill>
                <a:effectLst/>
                <a:latin typeface="Arial" panose="020B0604020202020204" pitchFamily="34" charset="0"/>
                <a:cs typeface="Arial" panose="020B0604020202020204" pitchFamily="34" charset="0"/>
              </a:rPr>
              <a:t>. </a:t>
            </a:r>
            <a:endParaRPr lang="en-US" sz="2400" b="1"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endParaRPr lang="en-US" sz="2400" b="1" dirty="0">
              <a:solidFill>
                <a:srgbClr val="001D35"/>
              </a:solidFill>
              <a:latin typeface="Google Sans"/>
            </a:endParaRPr>
          </a:p>
        </p:txBody>
      </p:sp>
      <p:sp>
        <p:nvSpPr>
          <p:cNvPr id="4" name="TextBox 3">
            <a:extLst>
              <a:ext uri="{FF2B5EF4-FFF2-40B4-BE49-F238E27FC236}">
                <a16:creationId xmlns:a16="http://schemas.microsoft.com/office/drawing/2014/main" id="{D04B8CB8-9B43-FD70-7FDF-63E7FD4C8EA1}"/>
              </a:ext>
            </a:extLst>
          </p:cNvPr>
          <p:cNvSpPr txBox="1"/>
          <p:nvPr/>
        </p:nvSpPr>
        <p:spPr>
          <a:xfrm>
            <a:off x="2581996"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a:extLst>
              <a:ext uri="{FF2B5EF4-FFF2-40B4-BE49-F238E27FC236}">
                <a16:creationId xmlns:a16="http://schemas.microsoft.com/office/drawing/2014/main" id="{94FDD347-9D68-46D4-EB7D-D8628054BDA6}"/>
              </a:ext>
            </a:extLst>
          </p:cNvPr>
          <p:cNvSpPr txBox="1"/>
          <p:nvPr/>
        </p:nvSpPr>
        <p:spPr>
          <a:xfrm>
            <a:off x="587829"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C18B61F9-EC9C-CDB2-008B-F4E71F3F7B71}"/>
              </a:ext>
            </a:extLst>
          </p:cNvPr>
          <p:cNvSpPr>
            <a:spLocks noGrp="1"/>
          </p:cNvSpPr>
          <p:nvPr>
            <p:ph type="sldNum" sz="quarter" idx="12"/>
          </p:nvPr>
        </p:nvSpPr>
        <p:spPr/>
        <p:txBody>
          <a:bodyPr/>
          <a:lstStyle/>
          <a:p>
            <a:fld id="{775FEA1F-E626-42D4-B31C-390833ED0225}" type="slidenum">
              <a:rPr lang="en-US" smtClean="0"/>
              <a:t>11</a:t>
            </a:fld>
            <a:endParaRPr lang="en-US" dirty="0"/>
          </a:p>
        </p:txBody>
      </p:sp>
    </p:spTree>
    <p:extLst>
      <p:ext uri="{BB962C8B-B14F-4D97-AF65-F5344CB8AC3E}">
        <p14:creationId xmlns:p14="http://schemas.microsoft.com/office/powerpoint/2010/main" val="1985612862"/>
      </p:ext>
    </p:extLst>
  </p:cSld>
  <p:clrMapOvr>
    <a:masterClrMapping/>
  </p:clrMapOvr>
  <mc:AlternateContent xmlns:mc="http://schemas.openxmlformats.org/markup-compatibility/2006" xmlns:p14="http://schemas.microsoft.com/office/powerpoint/2010/main">
    <mc:Choice Requires="p14">
      <p:transition p14:dur="100" advTm="11720">
        <p:cut/>
      </p:transition>
    </mc:Choice>
    <mc:Fallback xmlns="">
      <p:transition advTm="11720">
        <p:cu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6FEC05-F143-6F6C-2A75-D8B8077E8C8C}"/>
            </a:ext>
          </a:extLst>
        </p:cNvPr>
        <p:cNvGrpSpPr/>
        <p:nvPr/>
      </p:nvGrpSpPr>
      <p:grpSpPr>
        <a:xfrm>
          <a:off x="0" y="0"/>
          <a:ext cx="0" cy="0"/>
          <a:chOff x="0" y="0"/>
          <a:chExt cx="0" cy="0"/>
        </a:xfrm>
      </p:grpSpPr>
      <p:pic>
        <p:nvPicPr>
          <p:cNvPr id="1028" name="Picture 4" descr="C:\Users\Dave\Desktop\Slide header.jpg">
            <a:extLst>
              <a:ext uri="{FF2B5EF4-FFF2-40B4-BE49-F238E27FC236}">
                <a16:creationId xmlns:a16="http://schemas.microsoft.com/office/drawing/2014/main" id="{CE0B6D86-20B0-7CCE-B11C-D51DCCB09E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5B7A56E-31F7-433B-1CF1-487BC139F0AF}"/>
              </a:ext>
            </a:extLst>
          </p:cNvPr>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AHC vs AMC</a:t>
            </a:r>
          </a:p>
        </p:txBody>
      </p:sp>
      <p:sp>
        <p:nvSpPr>
          <p:cNvPr id="3" name="Subtitle 2">
            <a:extLst>
              <a:ext uri="{FF2B5EF4-FFF2-40B4-BE49-F238E27FC236}">
                <a16:creationId xmlns:a16="http://schemas.microsoft.com/office/drawing/2014/main" id="{3DA9B9A5-EBAF-78E6-C29C-243BE3EE74E1}"/>
              </a:ext>
            </a:extLst>
          </p:cNvPr>
          <p:cNvSpPr>
            <a:spLocks noGrp="1"/>
          </p:cNvSpPr>
          <p:nvPr>
            <p:ph type="subTitle" idx="1"/>
          </p:nvPr>
        </p:nvSpPr>
        <p:spPr>
          <a:xfrm>
            <a:off x="381000" y="1383318"/>
            <a:ext cx="8277307" cy="4331681"/>
          </a:xfrm>
        </p:spPr>
        <p:txBody>
          <a:bodyPr>
            <a:noAutofit/>
          </a:bodyPr>
          <a:lstStyle/>
          <a:p>
            <a:pPr algn="just"/>
            <a:r>
              <a:rPr lang="en-US" sz="2400" b="1" dirty="0">
                <a:solidFill>
                  <a:srgbClr val="202124"/>
                </a:solidFill>
                <a:latin typeface="Arial" panose="020B0604020202020204" pitchFamily="34" charset="0"/>
                <a:cs typeface="Arial" panose="020B0604020202020204" pitchFamily="34" charset="0"/>
              </a:rPr>
              <a:t>- Machines </a:t>
            </a:r>
            <a:r>
              <a:rPr lang="en-US" sz="2400" b="1" dirty="0">
                <a:solidFill>
                  <a:srgbClr val="040C28"/>
                </a:solidFill>
                <a:latin typeface="Arial" panose="020B0604020202020204" pitchFamily="34" charset="0"/>
                <a:cs typeface="Arial" panose="020B0604020202020204" pitchFamily="34" charset="0"/>
              </a:rPr>
              <a:t>can</a:t>
            </a:r>
            <a:r>
              <a:rPr lang="en-US" sz="2400" b="1" i="0" dirty="0">
                <a:solidFill>
                  <a:srgbClr val="040C28"/>
                </a:solidFill>
                <a:effectLst/>
                <a:latin typeface="Arial" panose="020B0604020202020204" pitchFamily="34" charset="0"/>
                <a:cs typeface="Arial" panose="020B0604020202020204" pitchFamily="34" charset="0"/>
              </a:rPr>
              <a:t> increase the sensibility of humans thus producing </a:t>
            </a:r>
            <a:r>
              <a:rPr lang="en-US" sz="2400" b="1" i="0" u="sng" dirty="0">
                <a:solidFill>
                  <a:srgbClr val="040C28"/>
                </a:solidFill>
                <a:effectLst/>
                <a:latin typeface="Arial" panose="020B0604020202020204" pitchFamily="34" charset="0"/>
                <a:cs typeface="Arial" panose="020B0604020202020204" pitchFamily="34" charset="0"/>
              </a:rPr>
              <a:t>augmented human consciousness</a:t>
            </a:r>
            <a:r>
              <a:rPr lang="en-US" sz="2400" b="1" i="0" dirty="0">
                <a:solidFill>
                  <a:srgbClr val="040C28"/>
                </a:solidFill>
                <a:effectLst/>
                <a:latin typeface="Arial" panose="020B0604020202020204" pitchFamily="34" charset="0"/>
                <a:cs typeface="Arial" panose="020B0604020202020204" pitchFamily="34" charset="0"/>
              </a:rPr>
              <a:t> (AHC).</a:t>
            </a:r>
          </a:p>
          <a:p>
            <a:pPr algn="just"/>
            <a:r>
              <a:rPr lang="en-US" sz="2400" b="1" dirty="0">
                <a:solidFill>
                  <a:srgbClr val="040C28"/>
                </a:solidFill>
                <a:latin typeface="Arial" panose="020B0604020202020204" pitchFamily="34" charset="0"/>
                <a:cs typeface="Arial" panose="020B0604020202020204" pitchFamily="34" charset="0"/>
              </a:rPr>
              <a:t>- Humans can equip autonomous machines with </a:t>
            </a:r>
            <a:r>
              <a:rPr lang="en-US" sz="2400" b="1" i="0" dirty="0">
                <a:solidFill>
                  <a:srgbClr val="040C28"/>
                </a:solidFill>
                <a:effectLst/>
                <a:latin typeface="Arial" panose="020B0604020202020204" pitchFamily="34" charset="0"/>
                <a:cs typeface="Arial" panose="020B0604020202020204" pitchFamily="34" charset="0"/>
              </a:rPr>
              <a:t> machine sensibility for </a:t>
            </a:r>
            <a:r>
              <a:rPr lang="en-US" sz="2400" b="1" i="0" u="sng" dirty="0">
                <a:solidFill>
                  <a:srgbClr val="040C28"/>
                </a:solidFill>
                <a:effectLst/>
                <a:latin typeface="Arial" panose="020B0604020202020204" pitchFamily="34" charset="0"/>
                <a:cs typeface="Arial" panose="020B0604020202020204" pitchFamily="34" charset="0"/>
              </a:rPr>
              <a:t>autonomous machine consciousness</a:t>
            </a:r>
            <a:r>
              <a:rPr lang="en-US" sz="2400" b="1" i="0" dirty="0">
                <a:solidFill>
                  <a:srgbClr val="040C28"/>
                </a:solidFill>
                <a:effectLst/>
                <a:latin typeface="Arial" panose="020B0604020202020204" pitchFamily="34" charset="0"/>
                <a:cs typeface="Arial" panose="020B0604020202020204" pitchFamily="34" charset="0"/>
              </a:rPr>
              <a:t> (AMC)</a:t>
            </a:r>
            <a:r>
              <a:rPr lang="en-US" sz="2400" b="1" i="0" dirty="0">
                <a:solidFill>
                  <a:srgbClr val="202124"/>
                </a:solidFill>
                <a:effectLst/>
                <a:latin typeface="Arial" panose="020B0604020202020204" pitchFamily="34" charset="0"/>
                <a:cs typeface="Arial" panose="020B0604020202020204" pitchFamily="34" charset="0"/>
              </a:rPr>
              <a:t>.</a:t>
            </a:r>
          </a:p>
          <a:p>
            <a:pPr algn="just"/>
            <a:r>
              <a:rPr lang="en-US" sz="2400" b="1" dirty="0">
                <a:solidFill>
                  <a:srgbClr val="202124"/>
                </a:solidFill>
                <a:latin typeface="Arial" panose="020B0604020202020204" pitchFamily="34" charset="0"/>
                <a:cs typeface="Arial" panose="020B0604020202020204" pitchFamily="34" charset="0"/>
              </a:rPr>
              <a:t>- The evolution of autonomous machine consciousness has evolved to the point that bad actors can use it to harm humans.</a:t>
            </a:r>
            <a:endParaRPr lang="en-US" sz="2400" b="1" i="0" dirty="0">
              <a:solidFill>
                <a:srgbClr val="202124"/>
              </a:solidFill>
              <a:effectLst/>
              <a:latin typeface="Arial" panose="020B0604020202020204" pitchFamily="34" charset="0"/>
              <a:cs typeface="Arial" panose="020B0604020202020204" pitchFamily="34" charset="0"/>
            </a:endParaRPr>
          </a:p>
          <a:p>
            <a:pPr algn="just"/>
            <a:r>
              <a:rPr lang="en-US" sz="2400" b="1" i="0" dirty="0">
                <a:solidFill>
                  <a:srgbClr val="202124"/>
                </a:solidFill>
                <a:effectLst/>
                <a:latin typeface="Arial" panose="020B0604020202020204" pitchFamily="34" charset="0"/>
                <a:cs typeface="Arial" panose="020B0604020202020204" pitchFamily="34" charset="0"/>
              </a:rPr>
              <a:t>- Augmented human consciousness </a:t>
            </a:r>
            <a:r>
              <a:rPr lang="en-US" sz="2400" b="1" dirty="0">
                <a:solidFill>
                  <a:srgbClr val="202124"/>
                </a:solidFill>
                <a:latin typeface="Arial" panose="020B0604020202020204" pitchFamily="34" charset="0"/>
                <a:cs typeface="Arial" panose="020B0604020202020204" pitchFamily="34" charset="0"/>
              </a:rPr>
              <a:t>has maintained a balance of human good and bad acting use cases for technology and machines</a:t>
            </a:r>
            <a:r>
              <a:rPr lang="en-US" sz="2400" b="1" i="0" dirty="0">
                <a:solidFill>
                  <a:srgbClr val="202124"/>
                </a:solidFill>
                <a:effectLst/>
                <a:latin typeface="Arial" panose="020B0604020202020204" pitchFamily="34" charset="0"/>
                <a:cs typeface="Arial" panose="020B0604020202020204" pitchFamily="34" charset="0"/>
              </a:rPr>
              <a:t>.  </a:t>
            </a:r>
            <a:endParaRPr lang="en-US" sz="2400" b="1"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id="{3CE819C5-83B3-850F-6018-00C9DFF57698}"/>
              </a:ext>
            </a:extLst>
          </p:cNvPr>
          <p:cNvSpPr txBox="1"/>
          <p:nvPr/>
        </p:nvSpPr>
        <p:spPr>
          <a:xfrm>
            <a:off x="2581996"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a:extLst>
              <a:ext uri="{FF2B5EF4-FFF2-40B4-BE49-F238E27FC236}">
                <a16:creationId xmlns:a16="http://schemas.microsoft.com/office/drawing/2014/main" id="{2DE22AB4-960B-5E3C-9680-21D7E23BE584}"/>
              </a:ext>
            </a:extLst>
          </p:cNvPr>
          <p:cNvSpPr txBox="1"/>
          <p:nvPr/>
        </p:nvSpPr>
        <p:spPr>
          <a:xfrm>
            <a:off x="587829"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E9C1FD6A-7333-D24B-15F3-6C6A6DF4830C}"/>
              </a:ext>
            </a:extLst>
          </p:cNvPr>
          <p:cNvSpPr>
            <a:spLocks noGrp="1"/>
          </p:cNvSpPr>
          <p:nvPr>
            <p:ph type="sldNum" sz="quarter" idx="12"/>
          </p:nvPr>
        </p:nvSpPr>
        <p:spPr/>
        <p:txBody>
          <a:bodyPr/>
          <a:lstStyle/>
          <a:p>
            <a:fld id="{775FEA1F-E626-42D4-B31C-390833ED0225}" type="slidenum">
              <a:rPr lang="en-US" smtClean="0"/>
              <a:t>12</a:t>
            </a:fld>
            <a:endParaRPr lang="en-US" dirty="0"/>
          </a:p>
        </p:txBody>
      </p:sp>
    </p:spTree>
    <p:extLst>
      <p:ext uri="{BB962C8B-B14F-4D97-AF65-F5344CB8AC3E}">
        <p14:creationId xmlns:p14="http://schemas.microsoft.com/office/powerpoint/2010/main" val="2818123604"/>
      </p:ext>
    </p:extLst>
  </p:cSld>
  <p:clrMapOvr>
    <a:masterClrMapping/>
  </p:clrMapOvr>
  <mc:AlternateContent xmlns:mc="http://schemas.openxmlformats.org/markup-compatibility/2006" xmlns:p14="http://schemas.microsoft.com/office/powerpoint/2010/main">
    <mc:Choice Requires="p14">
      <p:transition p14:dur="100" advTm="11720">
        <p:cut/>
      </p:transition>
    </mc:Choice>
    <mc:Fallback xmlns="">
      <p:transition advTm="11720">
        <p:cu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Human Consciousness</a:t>
            </a:r>
          </a:p>
        </p:txBody>
      </p:sp>
      <p:sp>
        <p:nvSpPr>
          <p:cNvPr id="3" name="Subtitle 2"/>
          <p:cNvSpPr>
            <a:spLocks noGrp="1"/>
          </p:cNvSpPr>
          <p:nvPr>
            <p:ph type="subTitle" idx="1"/>
          </p:nvPr>
        </p:nvSpPr>
        <p:spPr>
          <a:xfrm>
            <a:off x="457201" y="1295401"/>
            <a:ext cx="8233762" cy="4924424"/>
          </a:xfrm>
        </p:spPr>
        <p:txBody>
          <a:bodyPr>
            <a:noAutofit/>
          </a:bodyPr>
          <a:lstStyle/>
          <a:p>
            <a:pPr algn="just"/>
            <a:r>
              <a:rPr lang="en-US" sz="2400" b="1" i="0" dirty="0">
                <a:solidFill>
                  <a:srgbClr val="202124"/>
                </a:solidFill>
                <a:effectLst/>
                <a:latin typeface="Arial" panose="020B0604020202020204" pitchFamily="34" charset="0"/>
                <a:cs typeface="Arial" panose="020B0604020202020204" pitchFamily="34" charset="0"/>
              </a:rPr>
              <a:t>- </a:t>
            </a:r>
            <a:r>
              <a:rPr lang="en-US" sz="2400" b="1" dirty="0">
                <a:solidFill>
                  <a:srgbClr val="202124"/>
                </a:solidFill>
                <a:latin typeface="Arial" panose="020B0604020202020204" pitchFamily="34" charset="0"/>
                <a:cs typeface="Arial" panose="020B0604020202020204" pitchFamily="34" charset="0"/>
              </a:rPr>
              <a:t>A</a:t>
            </a:r>
            <a:r>
              <a:rPr lang="en-US" sz="2400" b="1" i="0" dirty="0">
                <a:solidFill>
                  <a:srgbClr val="202124"/>
                </a:solidFill>
                <a:effectLst/>
                <a:latin typeface="Arial" panose="020B0604020202020204" pitchFamily="34" charset="0"/>
                <a:cs typeface="Arial" panose="020B0604020202020204" pitchFamily="34" charset="0"/>
              </a:rPr>
              <a:t>ll matter, individual and collective human </a:t>
            </a:r>
            <a:r>
              <a:rPr lang="en-US" sz="2400" b="1" dirty="0">
                <a:solidFill>
                  <a:srgbClr val="202124"/>
                </a:solidFill>
                <a:latin typeface="Arial" panose="020B0604020202020204" pitchFamily="34" charset="0"/>
                <a:cs typeface="Arial" panose="020B0604020202020204" pitchFamily="34" charset="0"/>
              </a:rPr>
              <a:t>intelligence began from free intelligence.</a:t>
            </a:r>
          </a:p>
          <a:p>
            <a:pPr algn="just"/>
            <a:r>
              <a:rPr lang="en-US" sz="2400" b="1" dirty="0">
                <a:solidFill>
                  <a:srgbClr val="202124"/>
                </a:solidFill>
                <a:latin typeface="Arial" panose="020B0604020202020204" pitchFamily="34" charset="0"/>
                <a:cs typeface="Arial" panose="020B0604020202020204" pitchFamily="34" charset="0"/>
              </a:rPr>
              <a:t>- When matter, including living forms, are destroyed, the 2</a:t>
            </a:r>
            <a:r>
              <a:rPr lang="en-US" sz="2400" b="1" baseline="30000" dirty="0">
                <a:solidFill>
                  <a:srgbClr val="202124"/>
                </a:solidFill>
                <a:latin typeface="Arial" panose="020B0604020202020204" pitchFamily="34" charset="0"/>
                <a:cs typeface="Arial" panose="020B0604020202020204" pitchFamily="34" charset="0"/>
              </a:rPr>
              <a:t>nd</a:t>
            </a:r>
            <a:r>
              <a:rPr lang="en-US" sz="2400" b="1" dirty="0">
                <a:solidFill>
                  <a:srgbClr val="202124"/>
                </a:solidFill>
                <a:latin typeface="Arial" panose="020B0604020202020204" pitchFamily="34" charset="0"/>
                <a:cs typeface="Arial" panose="020B0604020202020204" pitchFamily="34" charset="0"/>
              </a:rPr>
              <a:t> Law of The Theory states that all embedded intelligence becomes free once again.  </a:t>
            </a:r>
          </a:p>
          <a:p>
            <a:pPr algn="just"/>
            <a:r>
              <a:rPr lang="en-US" sz="2400" b="1" dirty="0">
                <a:solidFill>
                  <a:srgbClr val="202124"/>
                </a:solidFill>
                <a:latin typeface="Arial" panose="020B0604020202020204" pitchFamily="34" charset="0"/>
                <a:cs typeface="Arial" panose="020B0604020202020204" pitchFamily="34" charset="0"/>
              </a:rPr>
              <a:t>- These cycles of free and embedded states of being contribute to evolution in nature. Human made technology has evolved in a similar way.</a:t>
            </a:r>
          </a:p>
          <a:p>
            <a:pPr algn="just"/>
            <a:r>
              <a:rPr lang="en-US" sz="2400" b="1" dirty="0">
                <a:solidFill>
                  <a:srgbClr val="FF0000"/>
                </a:solidFill>
                <a:latin typeface="Arial" panose="020B0604020202020204" pitchFamily="34" charset="0"/>
                <a:cs typeface="Arial" panose="020B0604020202020204" pitchFamily="34" charset="0"/>
              </a:rPr>
              <a:t>- Human consciousness studies deal, in part, with the unknown free intelligence connectivity with human mental processing within analog neural networks.</a:t>
            </a:r>
            <a:endParaRPr lang="en-US" sz="2400" b="1" i="0" dirty="0">
              <a:solidFill>
                <a:srgbClr val="FF0000"/>
              </a:solidFill>
              <a:effectLst/>
              <a:latin typeface="Arial" panose="020B0604020202020204" pitchFamily="34" charset="0"/>
              <a:cs typeface="Arial" panose="020B0604020202020204" pitchFamily="34" charset="0"/>
            </a:endParaRPr>
          </a:p>
          <a:p>
            <a:pPr algn="l"/>
            <a:endParaRPr lang="en-US" sz="2400" b="1" dirty="0">
              <a:solidFill>
                <a:srgbClr val="FF0000"/>
              </a:solidFill>
              <a:latin typeface="Adobe Caslon Pro" pitchFamily="18" charset="0"/>
            </a:endParaRPr>
          </a:p>
        </p:txBody>
      </p:sp>
      <p:sp>
        <p:nvSpPr>
          <p:cNvPr id="4" name="TextBox 3"/>
          <p:cNvSpPr txBox="1"/>
          <p:nvPr/>
        </p:nvSpPr>
        <p:spPr>
          <a:xfrm>
            <a:off x="2581996"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87829"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39FFED8D-1227-4BC7-B033-43A1FB0DE095}"/>
              </a:ext>
            </a:extLst>
          </p:cNvPr>
          <p:cNvSpPr>
            <a:spLocks noGrp="1"/>
          </p:cNvSpPr>
          <p:nvPr>
            <p:ph type="sldNum" sz="quarter" idx="12"/>
          </p:nvPr>
        </p:nvSpPr>
        <p:spPr/>
        <p:txBody>
          <a:bodyPr/>
          <a:lstStyle/>
          <a:p>
            <a:fld id="{775FEA1F-E626-42D4-B31C-390833ED0225}" type="slidenum">
              <a:rPr lang="en-US" smtClean="0"/>
              <a:t>13</a:t>
            </a:fld>
            <a:endParaRPr lang="en-US" dirty="0"/>
          </a:p>
        </p:txBody>
      </p:sp>
    </p:spTree>
    <p:extLst>
      <p:ext uri="{BB962C8B-B14F-4D97-AF65-F5344CB8AC3E}">
        <p14:creationId xmlns:p14="http://schemas.microsoft.com/office/powerpoint/2010/main" val="1751451545"/>
      </p:ext>
    </p:extLst>
  </p:cSld>
  <p:clrMapOvr>
    <a:masterClrMapping/>
  </p:clrMapOvr>
  <mc:AlternateContent xmlns:mc="http://schemas.openxmlformats.org/markup-compatibility/2006" xmlns:p14="http://schemas.microsoft.com/office/powerpoint/2010/main">
    <mc:Choice Requires="p14">
      <p:transition p14:dur="100" advTm="11720">
        <p:cut/>
      </p:transition>
    </mc:Choice>
    <mc:Fallback xmlns="">
      <p:transition advTm="11720">
        <p:cu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Revolutions</a:t>
            </a:r>
          </a:p>
        </p:txBody>
      </p:sp>
      <p:sp>
        <p:nvSpPr>
          <p:cNvPr id="3" name="Subtitle 2"/>
          <p:cNvSpPr>
            <a:spLocks noGrp="1"/>
          </p:cNvSpPr>
          <p:nvPr>
            <p:ph type="subTitle" idx="1"/>
          </p:nvPr>
        </p:nvSpPr>
        <p:spPr>
          <a:xfrm>
            <a:off x="618404" y="1230920"/>
            <a:ext cx="8068396" cy="5017479"/>
          </a:xfrm>
        </p:spPr>
        <p:txBody>
          <a:bodyPr>
            <a:noAutofit/>
          </a:bodyPr>
          <a:lstStyle/>
          <a:p>
            <a:pPr algn="l"/>
            <a:endParaRPr lang="en-US" sz="1000" b="1" dirty="0">
              <a:solidFill>
                <a:schemeClr val="tx1"/>
              </a:solidFill>
              <a:latin typeface="Adobe Caslon Pro" pitchFamily="18" charset="0"/>
            </a:endParaRPr>
          </a:p>
          <a:p>
            <a:r>
              <a:rPr lang="en-US" sz="2400" b="1" dirty="0">
                <a:solidFill>
                  <a:schemeClr val="tx1"/>
                </a:solidFill>
                <a:latin typeface="Arial" panose="020B0604020202020204" pitchFamily="34" charset="0"/>
                <a:cs typeface="Arial" panose="020B0604020202020204" pitchFamily="34" charset="0"/>
              </a:rPr>
              <a:t>  </a:t>
            </a:r>
          </a:p>
          <a:p>
            <a:r>
              <a:rPr lang="en-US" sz="2400" b="1" dirty="0">
                <a:solidFill>
                  <a:schemeClr val="tx1"/>
                </a:solidFill>
                <a:latin typeface="Arial" panose="020B0604020202020204" pitchFamily="34" charset="0"/>
                <a:cs typeface="Arial" panose="020B0604020202020204" pitchFamily="34" charset="0"/>
              </a:rPr>
              <a:t>From: </a:t>
            </a:r>
            <a:r>
              <a:rPr lang="en-US" sz="2400" b="1" i="1" u="sng" dirty="0">
                <a:solidFill>
                  <a:schemeClr val="tx1"/>
                </a:solidFill>
                <a:latin typeface="Arial" panose="020B0604020202020204" pitchFamily="34" charset="0"/>
                <a:cs typeface="Arial" panose="020B0604020202020204" pitchFamily="34" charset="0"/>
              </a:rPr>
              <a:t>The Structure of Scientific Revolutions</a:t>
            </a:r>
            <a:r>
              <a:rPr lang="en-US" sz="2400" dirty="0">
                <a:solidFill>
                  <a:schemeClr val="tx1"/>
                </a:solidFill>
                <a:latin typeface="Arial" panose="020B0604020202020204" pitchFamily="34" charset="0"/>
                <a:cs typeface="Arial" panose="020B0604020202020204" pitchFamily="34" charset="0"/>
              </a:rPr>
              <a:t> </a:t>
            </a:r>
            <a:r>
              <a:rPr lang="en-US" sz="2400" b="1" dirty="0">
                <a:solidFill>
                  <a:schemeClr val="tx1"/>
                </a:solidFill>
                <a:latin typeface="Arial" panose="020B0604020202020204" pitchFamily="34" charset="0"/>
                <a:cs typeface="Arial" panose="020B0604020202020204" pitchFamily="34" charset="0"/>
              </a:rPr>
              <a:t>page 90 Third Edition 1996</a:t>
            </a:r>
          </a:p>
          <a:p>
            <a:r>
              <a:rPr lang="en-US" sz="2400" b="1" dirty="0">
                <a:solidFill>
                  <a:schemeClr val="tx1"/>
                </a:solidFill>
                <a:latin typeface="Arial" panose="020B0604020202020204" pitchFamily="34" charset="0"/>
                <a:cs typeface="Arial" panose="020B0604020202020204" pitchFamily="34" charset="0"/>
              </a:rPr>
              <a:t>By: Thomas S. Kuhn (paradigm shift)</a:t>
            </a:r>
          </a:p>
          <a:p>
            <a:pPr algn="l"/>
            <a:endParaRPr lang="en-US" sz="2400" b="1" dirty="0">
              <a:solidFill>
                <a:srgbClr val="FF0000"/>
              </a:solidFill>
              <a:latin typeface="Arial" panose="020B0604020202020204" pitchFamily="34" charset="0"/>
              <a:cs typeface="Arial" panose="020B0604020202020204" pitchFamily="34" charset="0"/>
            </a:endParaRPr>
          </a:p>
          <a:p>
            <a:r>
              <a:rPr lang="en-US" sz="2400" b="1" dirty="0">
                <a:solidFill>
                  <a:srgbClr val="FF0000"/>
                </a:solidFill>
                <a:latin typeface="Arial" panose="020B0604020202020204" pitchFamily="34" charset="0"/>
                <a:cs typeface="Arial" panose="020B0604020202020204" pitchFamily="34" charset="0"/>
              </a:rPr>
              <a:t>“Almost always the men who achieve these fundamental inventions of a new paradigm have been either very young or very new to the field whose paradigm they change.” </a:t>
            </a:r>
          </a:p>
          <a:p>
            <a:pPr algn="l"/>
            <a:endParaRPr lang="en-US" sz="2400" b="1" dirty="0">
              <a:solidFill>
                <a:srgbClr val="FF0000"/>
              </a:solidFill>
              <a:latin typeface="Arial" panose="020B0604020202020204" pitchFamily="34" charset="0"/>
              <a:cs typeface="Arial" panose="020B0604020202020204" pitchFamily="34" charset="0"/>
            </a:endParaRPr>
          </a:p>
          <a:p>
            <a:pPr algn="l"/>
            <a:endParaRPr lang="en-US" sz="1800" b="1" dirty="0">
              <a:solidFill>
                <a:srgbClr val="FF0000"/>
              </a:solidFill>
              <a:latin typeface="Adobe Caslon Pro" pitchFamily="18" charset="0"/>
            </a:endParaRPr>
          </a:p>
          <a:p>
            <a:pPr algn="l"/>
            <a:endParaRPr lang="en-US" sz="1800" b="1" dirty="0">
              <a:solidFill>
                <a:srgbClr val="FF0000"/>
              </a:solidFill>
              <a:latin typeface="Adobe Caslon Pro" pitchFamily="18" charset="0"/>
            </a:endParaRPr>
          </a:p>
        </p:txBody>
      </p:sp>
      <p:sp>
        <p:nvSpPr>
          <p:cNvPr id="4" name="TextBox 3"/>
          <p:cNvSpPr txBox="1"/>
          <p:nvPr/>
        </p:nvSpPr>
        <p:spPr>
          <a:xfrm>
            <a:off x="2516442"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13710"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83903573-1BE9-4C35-A9E5-834A8BD0A5A6}"/>
              </a:ext>
            </a:extLst>
          </p:cNvPr>
          <p:cNvSpPr>
            <a:spLocks noGrp="1"/>
          </p:cNvSpPr>
          <p:nvPr>
            <p:ph type="sldNum" sz="quarter" idx="12"/>
          </p:nvPr>
        </p:nvSpPr>
        <p:spPr/>
        <p:txBody>
          <a:bodyPr/>
          <a:lstStyle/>
          <a:p>
            <a:fld id="{775FEA1F-E626-42D4-B31C-390833ED0225}" type="slidenum">
              <a:rPr lang="en-US" smtClean="0"/>
              <a:t>14</a:t>
            </a:fld>
            <a:endParaRPr lang="en-US"/>
          </a:p>
        </p:txBody>
      </p:sp>
    </p:spTree>
    <p:extLst>
      <p:ext uri="{BB962C8B-B14F-4D97-AF65-F5344CB8AC3E}">
        <p14:creationId xmlns:p14="http://schemas.microsoft.com/office/powerpoint/2010/main" val="2597045549"/>
      </p:ext>
    </p:extLst>
  </p:cSld>
  <p:clrMapOvr>
    <a:masterClrMapping/>
  </p:clrMapOvr>
  <mc:AlternateContent xmlns:mc="http://schemas.openxmlformats.org/markup-compatibility/2006" xmlns:p14="http://schemas.microsoft.com/office/powerpoint/2010/main">
    <mc:Choice Requires="p14">
      <p:transition spd="slow" p14:dur="2000" advTm="16035"/>
    </mc:Choice>
    <mc:Fallback xmlns="">
      <p:transition spd="slow" advTm="16035"/>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A38081-A648-3D1F-D090-8BD16CB85611}"/>
            </a:ext>
          </a:extLst>
        </p:cNvPr>
        <p:cNvGrpSpPr/>
        <p:nvPr/>
      </p:nvGrpSpPr>
      <p:grpSpPr>
        <a:xfrm>
          <a:off x="0" y="0"/>
          <a:ext cx="0" cy="0"/>
          <a:chOff x="0" y="0"/>
          <a:chExt cx="0" cy="0"/>
        </a:xfrm>
      </p:grpSpPr>
      <p:pic>
        <p:nvPicPr>
          <p:cNvPr id="1028" name="Picture 4" descr="C:\Users\Dave\Desktop\Slide header.jpg">
            <a:extLst>
              <a:ext uri="{FF2B5EF4-FFF2-40B4-BE49-F238E27FC236}">
                <a16:creationId xmlns:a16="http://schemas.microsoft.com/office/drawing/2014/main" id="{51705E6E-C991-2DEC-FBD3-E77927C34B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E8043221-CA42-1E95-6985-11432FB8E23F}"/>
              </a:ext>
            </a:extLst>
          </p:cNvPr>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The Revolutionaries</a:t>
            </a:r>
          </a:p>
        </p:txBody>
      </p:sp>
      <p:sp>
        <p:nvSpPr>
          <p:cNvPr id="3" name="Subtitle 2">
            <a:extLst>
              <a:ext uri="{FF2B5EF4-FFF2-40B4-BE49-F238E27FC236}">
                <a16:creationId xmlns:a16="http://schemas.microsoft.com/office/drawing/2014/main" id="{B968E9CE-FA62-914E-DD57-DD750F746722}"/>
              </a:ext>
            </a:extLst>
          </p:cNvPr>
          <p:cNvSpPr>
            <a:spLocks noGrp="1"/>
          </p:cNvSpPr>
          <p:nvPr>
            <p:ph type="subTitle" idx="1"/>
          </p:nvPr>
        </p:nvSpPr>
        <p:spPr>
          <a:xfrm>
            <a:off x="457200" y="1580398"/>
            <a:ext cx="8382000" cy="4439402"/>
          </a:xfrm>
        </p:spPr>
        <p:txBody>
          <a:bodyPr>
            <a:noAutofit/>
          </a:bodyPr>
          <a:lstStyle/>
          <a:p>
            <a:r>
              <a:rPr lang="en-US" sz="3600" b="1" dirty="0">
                <a:solidFill>
                  <a:srgbClr val="202124"/>
                </a:solidFill>
                <a:latin typeface="Arial" panose="020B0604020202020204" pitchFamily="34" charset="0"/>
                <a:cs typeface="Arial" panose="020B0604020202020204" pitchFamily="34" charset="0"/>
              </a:rPr>
              <a:t>Mensch Prize Scholars</a:t>
            </a:r>
          </a:p>
          <a:p>
            <a:endParaRPr lang="en-US" sz="1000" b="1" dirty="0">
              <a:solidFill>
                <a:srgbClr val="202124"/>
              </a:solidFill>
              <a:latin typeface="Arial" panose="020B0604020202020204" pitchFamily="34" charset="0"/>
              <a:cs typeface="Arial" panose="020B0604020202020204" pitchFamily="34" charset="0"/>
            </a:endParaRPr>
          </a:p>
          <a:p>
            <a:pPr algn="just"/>
            <a:r>
              <a:rPr lang="en-US" sz="2400" b="1" dirty="0">
                <a:solidFill>
                  <a:srgbClr val="202124"/>
                </a:solidFill>
                <a:latin typeface="Arial" panose="020B0604020202020204" pitchFamily="34" charset="0"/>
                <a:cs typeface="Arial" panose="020B0604020202020204" pitchFamily="34" charset="0"/>
                <a:hlinkClick r:id="rId4"/>
              </a:rPr>
              <a:t>Mensch Prize scholarships</a:t>
            </a:r>
            <a:r>
              <a:rPr lang="en-US" sz="2400" b="1" dirty="0">
                <a:solidFill>
                  <a:srgbClr val="202124"/>
                </a:solidFill>
                <a:latin typeface="Arial" panose="020B0604020202020204" pitchFamily="34" charset="0"/>
                <a:cs typeface="Arial" panose="020B0604020202020204" pitchFamily="34" charset="0"/>
              </a:rPr>
              <a:t> have been </a:t>
            </a:r>
            <a:r>
              <a:rPr lang="en-US" sz="2400" b="1" i="0" dirty="0">
                <a:solidFill>
                  <a:srgbClr val="202124"/>
                </a:solidFill>
                <a:effectLst/>
                <a:latin typeface="Arial" panose="020B0604020202020204" pitchFamily="34" charset="0"/>
                <a:cs typeface="Arial" panose="020B0604020202020204" pitchFamily="34" charset="0"/>
              </a:rPr>
              <a:t>created for supporting and inspiring revolutionary use of embedded intelligence concepts in education, understanding and practical application. </a:t>
            </a:r>
          </a:p>
          <a:p>
            <a:pPr algn="just"/>
            <a:endParaRPr lang="en-US" sz="2400" b="1" dirty="0">
              <a:solidFill>
                <a:srgbClr val="202124"/>
              </a:solidFill>
              <a:latin typeface="Arial" panose="020B0604020202020204" pitchFamily="34" charset="0"/>
              <a:cs typeface="Arial" panose="020B0604020202020204" pitchFamily="34" charset="0"/>
            </a:endParaRPr>
          </a:p>
          <a:p>
            <a:pPr algn="just"/>
            <a:r>
              <a:rPr lang="en-US" sz="2400" b="1" i="0" dirty="0">
                <a:solidFill>
                  <a:srgbClr val="202124"/>
                </a:solidFill>
                <a:effectLst/>
                <a:latin typeface="Arial" panose="020B0604020202020204" pitchFamily="34" charset="0"/>
                <a:cs typeface="Arial" panose="020B0604020202020204" pitchFamily="34" charset="0"/>
              </a:rPr>
              <a:t>The </a:t>
            </a:r>
            <a:r>
              <a:rPr lang="en-US" sz="2400" b="1" i="0" dirty="0">
                <a:solidFill>
                  <a:srgbClr val="202124"/>
                </a:solidFill>
                <a:effectLst/>
                <a:latin typeface="Arial" panose="020B0604020202020204" pitchFamily="34" charset="0"/>
                <a:cs typeface="Arial" panose="020B0604020202020204" pitchFamily="34" charset="0"/>
                <a:hlinkClick r:id="rId5"/>
              </a:rPr>
              <a:t>Center for Embedded Intelligent Systems Studies (CEISS)</a:t>
            </a:r>
            <a:r>
              <a:rPr lang="en-US" sz="2400" b="1" dirty="0">
                <a:solidFill>
                  <a:srgbClr val="202124"/>
                </a:solidFill>
                <a:latin typeface="Arial" panose="020B0604020202020204" pitchFamily="34" charset="0"/>
                <a:cs typeface="Arial" panose="020B0604020202020204" pitchFamily="34" charset="0"/>
              </a:rPr>
              <a:t> has selected topics for consideration by human individual and collective embedded intelligence.</a:t>
            </a:r>
            <a:endParaRPr lang="en-US" sz="2400" b="1" i="0" dirty="0">
              <a:solidFill>
                <a:srgbClr val="202124"/>
              </a:solidFill>
              <a:effectLst/>
              <a:latin typeface="Arial" panose="020B0604020202020204" pitchFamily="34" charset="0"/>
              <a:cs typeface="Arial" panose="020B0604020202020204" pitchFamily="34" charset="0"/>
            </a:endParaRPr>
          </a:p>
          <a:p>
            <a:pPr algn="just"/>
            <a:endParaRPr lang="en-US" sz="1000" b="1" i="0" dirty="0">
              <a:solidFill>
                <a:srgbClr val="202124"/>
              </a:solidFill>
              <a:effectLst/>
              <a:latin typeface="Arial" panose="020B0604020202020204" pitchFamily="34" charset="0"/>
              <a:cs typeface="Arial" panose="020B0604020202020204" pitchFamily="34" charset="0"/>
            </a:endParaRPr>
          </a:p>
          <a:p>
            <a:pPr algn="just"/>
            <a:endParaRPr lang="en-US" sz="2400" b="1" i="0" dirty="0">
              <a:solidFill>
                <a:srgbClr val="202124"/>
              </a:solidFill>
              <a:effectLst/>
              <a:latin typeface="Arial" panose="020B0604020202020204" pitchFamily="34" charset="0"/>
              <a:cs typeface="Arial" panose="020B0604020202020204" pitchFamily="34" charset="0"/>
            </a:endParaRPr>
          </a:p>
          <a:p>
            <a:pPr algn="just"/>
            <a:r>
              <a:rPr lang="en-US" sz="2400" b="1" i="0" dirty="0">
                <a:solidFill>
                  <a:srgbClr val="202124"/>
                </a:solidFill>
                <a:effectLst/>
                <a:latin typeface="Arial" panose="020B0604020202020204" pitchFamily="34" charset="0"/>
                <a:cs typeface="Arial" panose="020B0604020202020204" pitchFamily="34" charset="0"/>
              </a:rPr>
              <a:t> </a:t>
            </a:r>
            <a:r>
              <a:rPr lang="en-US" sz="2400" b="1" i="0" dirty="0">
                <a:solidFill>
                  <a:srgbClr val="002021"/>
                </a:solidFill>
                <a:effectLst/>
                <a:latin typeface="Arial" panose="020B0604020202020204" pitchFamily="34" charset="0"/>
                <a:cs typeface="Arial" panose="020B0604020202020204" pitchFamily="34" charset="0"/>
              </a:rPr>
              <a:t> </a:t>
            </a:r>
          </a:p>
          <a:p>
            <a:pPr algn="l"/>
            <a:endParaRPr lang="en-US" sz="2400" b="1" dirty="0">
              <a:solidFill>
                <a:srgbClr val="002021"/>
              </a:solidFill>
              <a:latin typeface="Arial" panose="020B0604020202020204" pitchFamily="34" charset="0"/>
              <a:cs typeface="Arial" panose="020B0604020202020204" pitchFamily="34" charset="0"/>
            </a:endParaRPr>
          </a:p>
          <a:p>
            <a:pPr algn="l"/>
            <a:endParaRPr lang="en-US" sz="2400" b="1" dirty="0">
              <a:solidFill>
                <a:srgbClr val="202124"/>
              </a:solidFill>
              <a:latin typeface="Roboto" panose="02000000000000000000" pitchFamily="2" charset="0"/>
              <a:ea typeface="Calibri" panose="020F0502020204030204" pitchFamily="34" charset="0"/>
            </a:endParaRPr>
          </a:p>
        </p:txBody>
      </p:sp>
      <p:sp>
        <p:nvSpPr>
          <p:cNvPr id="4" name="TextBox 3">
            <a:extLst>
              <a:ext uri="{FF2B5EF4-FFF2-40B4-BE49-F238E27FC236}">
                <a16:creationId xmlns:a16="http://schemas.microsoft.com/office/drawing/2014/main" id="{549CDCA8-6D27-651E-7FBD-1BAE81C5F71C}"/>
              </a:ext>
            </a:extLst>
          </p:cNvPr>
          <p:cNvSpPr txBox="1"/>
          <p:nvPr/>
        </p:nvSpPr>
        <p:spPr>
          <a:xfrm>
            <a:off x="2516442"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a:extLst>
              <a:ext uri="{FF2B5EF4-FFF2-40B4-BE49-F238E27FC236}">
                <a16:creationId xmlns:a16="http://schemas.microsoft.com/office/drawing/2014/main" id="{F8658C74-5D9A-E3D3-6CBF-85E75A9C3B45}"/>
              </a:ext>
            </a:extLst>
          </p:cNvPr>
          <p:cNvSpPr txBox="1"/>
          <p:nvPr/>
        </p:nvSpPr>
        <p:spPr>
          <a:xfrm>
            <a:off x="513710" y="6262300"/>
            <a:ext cx="8103134" cy="369332"/>
          </a:xfrm>
          <a:prstGeom prst="rect">
            <a:avLst/>
          </a:prstGeom>
          <a:noFill/>
        </p:spPr>
        <p:txBody>
          <a:bodyPr wrap="square" rtlCol="0">
            <a:spAutoFit/>
          </a:bodyPr>
          <a:lstStyle/>
          <a:p>
            <a:pPr algn="ctr"/>
            <a:r>
              <a:rPr lang="en-US" dirty="0">
                <a:hlinkClick r:id="rId6"/>
              </a:rPr>
              <a:t>www.WDC65xx.com</a:t>
            </a:r>
            <a:r>
              <a:rPr lang="en-US" dirty="0"/>
              <a:t> &amp; </a:t>
            </a:r>
            <a:r>
              <a:rPr lang="en-US" dirty="0">
                <a:hlinkClick r:id="rId7"/>
              </a:rPr>
              <a:t>www.TheMenschFoundation.org</a:t>
            </a:r>
            <a:r>
              <a:rPr lang="en-US" dirty="0"/>
              <a:t> </a:t>
            </a:r>
          </a:p>
        </p:txBody>
      </p:sp>
      <p:sp>
        <p:nvSpPr>
          <p:cNvPr id="5" name="Slide Number Placeholder 4">
            <a:extLst>
              <a:ext uri="{FF2B5EF4-FFF2-40B4-BE49-F238E27FC236}">
                <a16:creationId xmlns:a16="http://schemas.microsoft.com/office/drawing/2014/main" id="{200C723F-97E3-2933-8331-69A1C57DC996}"/>
              </a:ext>
            </a:extLst>
          </p:cNvPr>
          <p:cNvSpPr>
            <a:spLocks noGrp="1"/>
          </p:cNvSpPr>
          <p:nvPr>
            <p:ph type="sldNum" sz="quarter" idx="12"/>
          </p:nvPr>
        </p:nvSpPr>
        <p:spPr/>
        <p:txBody>
          <a:bodyPr/>
          <a:lstStyle/>
          <a:p>
            <a:fld id="{775FEA1F-E626-42D4-B31C-390833ED0225}" type="slidenum">
              <a:rPr lang="en-US" smtClean="0"/>
              <a:t>15</a:t>
            </a:fld>
            <a:endParaRPr lang="en-US"/>
          </a:p>
        </p:txBody>
      </p:sp>
    </p:spTree>
    <p:extLst>
      <p:ext uri="{BB962C8B-B14F-4D97-AF65-F5344CB8AC3E}">
        <p14:creationId xmlns:p14="http://schemas.microsoft.com/office/powerpoint/2010/main" val="4193292113"/>
      </p:ext>
    </p:extLst>
  </p:cSld>
  <p:clrMapOvr>
    <a:masterClrMapping/>
  </p:clrMapOvr>
  <mc:AlternateContent xmlns:mc="http://schemas.openxmlformats.org/markup-compatibility/2006" xmlns:p14="http://schemas.microsoft.com/office/powerpoint/2010/main">
    <mc:Choice Requires="p14">
      <p:transition spd="slow" p14:dur="2000" advTm="16035"/>
    </mc:Choice>
    <mc:Fallback xmlns="">
      <p:transition spd="slow" advTm="16035"/>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The Ending Slide.</a:t>
            </a:r>
          </a:p>
        </p:txBody>
      </p:sp>
      <p:sp>
        <p:nvSpPr>
          <p:cNvPr id="3" name="Subtitle 2"/>
          <p:cNvSpPr>
            <a:spLocks noGrp="1"/>
          </p:cNvSpPr>
          <p:nvPr>
            <p:ph type="subTitle" idx="1"/>
          </p:nvPr>
        </p:nvSpPr>
        <p:spPr>
          <a:xfrm>
            <a:off x="533401" y="1143002"/>
            <a:ext cx="8157562" cy="5181598"/>
          </a:xfrm>
        </p:spPr>
        <p:txBody>
          <a:bodyPr>
            <a:noAutofit/>
          </a:bodyPr>
          <a:lstStyle/>
          <a:p>
            <a:r>
              <a:rPr lang="en-US" sz="2800" b="1" dirty="0">
                <a:solidFill>
                  <a:schemeClr val="tx1"/>
                </a:solidFill>
                <a:latin typeface="Adobe Caslon Pro" pitchFamily="18" charset="0"/>
              </a:rPr>
              <a:t>And on that farm they built a U.</a:t>
            </a:r>
          </a:p>
          <a:p>
            <a:r>
              <a:rPr lang="en-US" sz="2800" b="1" dirty="0">
                <a:solidFill>
                  <a:schemeClr val="tx1"/>
                </a:solidFill>
                <a:latin typeface="Adobe Caslon Pro" pitchFamily="18" charset="0"/>
              </a:rPr>
              <a:t>Where they learned about </a:t>
            </a:r>
            <a:r>
              <a:rPr lang="en-US" sz="2800" b="1" dirty="0">
                <a:solidFill>
                  <a:srgbClr val="FF0000"/>
                </a:solidFill>
                <a:latin typeface="Adobe Caslon Pro" pitchFamily="18" charset="0"/>
              </a:rPr>
              <a:t>EI </a:t>
            </a:r>
            <a:r>
              <a:rPr lang="en-US" sz="2800" b="1" dirty="0">
                <a:solidFill>
                  <a:schemeClr val="tx1"/>
                </a:solidFill>
                <a:latin typeface="Adobe Caslon Pro" pitchFamily="18" charset="0"/>
              </a:rPr>
              <a:t>-</a:t>
            </a:r>
          </a:p>
          <a:p>
            <a:r>
              <a:rPr lang="en-US" sz="2800" b="1" dirty="0">
                <a:solidFill>
                  <a:schemeClr val="tx1"/>
                </a:solidFill>
                <a:latin typeface="Adobe Caslon Pro" pitchFamily="18" charset="0"/>
              </a:rPr>
              <a:t>Created Engineering Innovations (</a:t>
            </a:r>
            <a:r>
              <a:rPr lang="en-US" sz="2800" b="1" dirty="0">
                <a:solidFill>
                  <a:srgbClr val="FF0000"/>
                </a:solidFill>
                <a:latin typeface="Adobe Caslon Pro" pitchFamily="18" charset="0"/>
              </a:rPr>
              <a:t>EI</a:t>
            </a:r>
            <a:r>
              <a:rPr lang="en-US" sz="2800" b="1" dirty="0">
                <a:solidFill>
                  <a:schemeClr val="tx1"/>
                </a:solidFill>
                <a:latin typeface="Adobe Caslon Pro" pitchFamily="18" charset="0"/>
              </a:rPr>
              <a:t>) -</a:t>
            </a:r>
          </a:p>
          <a:p>
            <a:r>
              <a:rPr lang="en-US" sz="2800" b="1" dirty="0">
                <a:solidFill>
                  <a:schemeClr val="tx1"/>
                </a:solidFill>
                <a:latin typeface="Adobe Caslon Pro" pitchFamily="18" charset="0"/>
              </a:rPr>
              <a:t>With an </a:t>
            </a:r>
            <a:r>
              <a:rPr lang="en-US" sz="2800" b="1" dirty="0">
                <a:solidFill>
                  <a:srgbClr val="FF0000"/>
                </a:solidFill>
                <a:latin typeface="Adobe Caslon Pro" pitchFamily="18" charset="0"/>
              </a:rPr>
              <a:t>O</a:t>
            </a:r>
            <a:r>
              <a:rPr lang="en-US" sz="2800" b="1" dirty="0">
                <a:solidFill>
                  <a:schemeClr val="tx1"/>
                </a:solidFill>
                <a:latin typeface="Adobe Caslon Pro" pitchFamily="18" charset="0"/>
              </a:rPr>
              <a:t>pportunity to search the Universe -</a:t>
            </a:r>
          </a:p>
          <a:p>
            <a:r>
              <a:rPr lang="en-US" sz="2800" b="1" dirty="0">
                <a:solidFill>
                  <a:schemeClr val="tx1"/>
                </a:solidFill>
                <a:latin typeface="Adobe Caslon Pro" pitchFamily="18" charset="0"/>
              </a:rPr>
              <a:t>the Sciences and Engineering.</a:t>
            </a:r>
          </a:p>
          <a:p>
            <a:r>
              <a:rPr lang="en-US" sz="8000" b="1" dirty="0">
                <a:solidFill>
                  <a:srgbClr val="FF0000"/>
                </a:solidFill>
                <a:latin typeface="Adobe Caslon Pro" pitchFamily="18" charset="0"/>
              </a:rPr>
              <a:t>E-I – E-I – O</a:t>
            </a:r>
          </a:p>
          <a:p>
            <a:endParaRPr lang="en-US" sz="1000" b="1" dirty="0">
              <a:solidFill>
                <a:schemeClr val="tx1"/>
              </a:solidFill>
              <a:latin typeface="Adobe Caslon Pro" pitchFamily="18" charset="0"/>
            </a:endParaRPr>
          </a:p>
          <a:p>
            <a:r>
              <a:rPr lang="en-US" sz="4800" b="1" dirty="0">
                <a:solidFill>
                  <a:schemeClr val="tx1"/>
                </a:solidFill>
                <a:latin typeface="Adobe Caslon Pro" pitchFamily="18" charset="0"/>
              </a:rPr>
              <a:t>Questions or Comments?</a:t>
            </a:r>
          </a:p>
          <a:p>
            <a:r>
              <a:rPr lang="en-US" sz="4800" b="1" dirty="0">
                <a:solidFill>
                  <a:schemeClr val="tx1"/>
                </a:solidFill>
                <a:latin typeface="Adobe Caslon Pro" pitchFamily="18" charset="0"/>
              </a:rPr>
              <a:t> </a:t>
            </a:r>
            <a:endParaRPr lang="en-US" sz="2400" b="1" dirty="0">
              <a:solidFill>
                <a:srgbClr val="FF0000"/>
              </a:solidFill>
              <a:latin typeface="Adobe Caslon Pro" pitchFamily="18" charset="0"/>
            </a:endParaRPr>
          </a:p>
        </p:txBody>
      </p:sp>
      <p:sp>
        <p:nvSpPr>
          <p:cNvPr id="4" name="TextBox 3"/>
          <p:cNvSpPr txBox="1"/>
          <p:nvPr/>
        </p:nvSpPr>
        <p:spPr>
          <a:xfrm>
            <a:off x="2581996"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87829"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39FFED8D-1227-4BC7-B033-43A1FB0DE095}"/>
              </a:ext>
            </a:extLst>
          </p:cNvPr>
          <p:cNvSpPr>
            <a:spLocks noGrp="1"/>
          </p:cNvSpPr>
          <p:nvPr>
            <p:ph type="sldNum" sz="quarter" idx="12"/>
          </p:nvPr>
        </p:nvSpPr>
        <p:spPr/>
        <p:txBody>
          <a:bodyPr/>
          <a:lstStyle/>
          <a:p>
            <a:fld id="{775FEA1F-E626-42D4-B31C-390833ED0225}" type="slidenum">
              <a:rPr lang="en-US" smtClean="0"/>
              <a:t>16</a:t>
            </a:fld>
            <a:endParaRPr lang="en-US" dirty="0"/>
          </a:p>
        </p:txBody>
      </p:sp>
    </p:spTree>
    <p:extLst>
      <p:ext uri="{BB962C8B-B14F-4D97-AF65-F5344CB8AC3E}">
        <p14:creationId xmlns:p14="http://schemas.microsoft.com/office/powerpoint/2010/main" val="3041643446"/>
      </p:ext>
    </p:extLst>
  </p:cSld>
  <p:clrMapOvr>
    <a:masterClrMapping/>
  </p:clrMapOvr>
  <mc:AlternateContent xmlns:mc="http://schemas.openxmlformats.org/markup-compatibility/2006" xmlns:p14="http://schemas.microsoft.com/office/powerpoint/2010/main">
    <mc:Choice Requires="p14">
      <p:transition p14:dur="100" advTm="11720">
        <p:cut/>
      </p:transition>
    </mc:Choice>
    <mc:Fallback xmlns="">
      <p:transition advTm="11720">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4D64E3-0D42-CC1B-8051-047E4DE77EAB}"/>
            </a:ext>
          </a:extLst>
        </p:cNvPr>
        <p:cNvGrpSpPr/>
        <p:nvPr/>
      </p:nvGrpSpPr>
      <p:grpSpPr>
        <a:xfrm>
          <a:off x="0" y="0"/>
          <a:ext cx="0" cy="0"/>
          <a:chOff x="0" y="0"/>
          <a:chExt cx="0" cy="0"/>
        </a:xfrm>
      </p:grpSpPr>
      <p:pic>
        <p:nvPicPr>
          <p:cNvPr id="1028" name="Picture 4" descr="C:\Users\Dave\Desktop\Slide header.jpg">
            <a:extLst>
              <a:ext uri="{FF2B5EF4-FFF2-40B4-BE49-F238E27FC236}">
                <a16:creationId xmlns:a16="http://schemas.microsoft.com/office/drawing/2014/main" id="{1F60502E-74B3-A62A-D9CD-AEA60C6615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B319603-00B6-9E76-6A07-F2E4717DA72A}"/>
              </a:ext>
            </a:extLst>
          </p:cNvPr>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Caution!!</a:t>
            </a:r>
          </a:p>
        </p:txBody>
      </p:sp>
      <p:sp>
        <p:nvSpPr>
          <p:cNvPr id="3" name="Subtitle 2">
            <a:extLst>
              <a:ext uri="{FF2B5EF4-FFF2-40B4-BE49-F238E27FC236}">
                <a16:creationId xmlns:a16="http://schemas.microsoft.com/office/drawing/2014/main" id="{A6075C3E-86B0-313C-2874-845F27141DEC}"/>
              </a:ext>
            </a:extLst>
          </p:cNvPr>
          <p:cNvSpPr>
            <a:spLocks noGrp="1"/>
          </p:cNvSpPr>
          <p:nvPr>
            <p:ph type="subTitle" idx="1"/>
          </p:nvPr>
        </p:nvSpPr>
        <p:spPr>
          <a:xfrm>
            <a:off x="620485" y="1230920"/>
            <a:ext cx="8005163" cy="4941537"/>
          </a:xfrm>
        </p:spPr>
        <p:txBody>
          <a:bodyPr>
            <a:noAutofit/>
          </a:bodyPr>
          <a:lstStyle/>
          <a:p>
            <a:endParaRPr lang="en-US" sz="2400" b="1" i="1" u="sng" dirty="0">
              <a:solidFill>
                <a:srgbClr val="FF0000"/>
              </a:solidFill>
              <a:latin typeface="Arial" panose="020B0604020202020204" pitchFamily="34" charset="0"/>
              <a:cs typeface="Arial" panose="020B0604020202020204" pitchFamily="34" charset="0"/>
            </a:endParaRPr>
          </a:p>
          <a:p>
            <a:pPr algn="just"/>
            <a:r>
              <a:rPr lang="en-US" sz="2400" b="1" i="1" u="sng" dirty="0">
                <a:solidFill>
                  <a:srgbClr val="FF0000"/>
                </a:solidFill>
                <a:latin typeface="Arial" panose="020B0604020202020204" pitchFamily="34" charset="0"/>
                <a:cs typeface="Arial" panose="020B0604020202020204" pitchFamily="34" charset="0"/>
              </a:rPr>
              <a:t>Caution:</a:t>
            </a:r>
            <a:r>
              <a:rPr lang="en-US" sz="2400" b="1" dirty="0">
                <a:solidFill>
                  <a:srgbClr val="FF0000"/>
                </a:solidFill>
                <a:latin typeface="Arial" panose="020B0604020202020204" pitchFamily="34" charset="0"/>
                <a:cs typeface="Arial" panose="020B0604020202020204" pitchFamily="34" charset="0"/>
              </a:rPr>
              <a:t> Much like studying consciousness, contemplating, studying or applying The Theory of Embedded Intelligence (TEI) </a:t>
            </a:r>
            <a:r>
              <a:rPr lang="en-US" sz="2400" b="1" i="1" u="sng" dirty="0">
                <a:solidFill>
                  <a:srgbClr val="FF0000"/>
                </a:solidFill>
                <a:latin typeface="Arial" panose="020B0604020202020204" pitchFamily="34" charset="0"/>
                <a:cs typeface="Arial" panose="020B0604020202020204" pitchFamily="34" charset="0"/>
              </a:rPr>
              <a:t>will</a:t>
            </a:r>
            <a:r>
              <a:rPr lang="en-US" sz="2400" b="1" dirty="0">
                <a:solidFill>
                  <a:srgbClr val="FF0000"/>
                </a:solidFill>
                <a:latin typeface="Arial" panose="020B0604020202020204" pitchFamily="34" charset="0"/>
                <a:cs typeface="Arial" panose="020B0604020202020204" pitchFamily="34" charset="0"/>
              </a:rPr>
              <a:t> change your life. This Theory is a revolution in all areas of contemplation, all sciences and all practical applications of The Theory.</a:t>
            </a:r>
            <a:endParaRPr lang="en-US" sz="2400" b="1" dirty="0">
              <a:solidFill>
                <a:schemeClr val="tx1"/>
              </a:solidFill>
              <a:latin typeface="Arial" panose="020B0604020202020204" pitchFamily="34" charset="0"/>
              <a:cs typeface="Arial" panose="020B0604020202020204" pitchFamily="34" charset="0"/>
            </a:endParaRPr>
          </a:p>
          <a:p>
            <a:pPr algn="l"/>
            <a:endParaRPr lang="en-US" sz="2400" b="1" dirty="0">
              <a:solidFill>
                <a:srgbClr val="FF0000"/>
              </a:solidFill>
              <a:latin typeface="Arial" panose="020B0604020202020204" pitchFamily="34" charset="0"/>
              <a:cs typeface="Arial" panose="020B0604020202020204" pitchFamily="34" charset="0"/>
            </a:endParaRPr>
          </a:p>
          <a:p>
            <a:pPr algn="l"/>
            <a:r>
              <a:rPr lang="en-US" sz="2400" b="1" dirty="0">
                <a:solidFill>
                  <a:schemeClr val="tx1"/>
                </a:solidFill>
                <a:latin typeface="Arial" panose="020B0604020202020204" pitchFamily="34" charset="0"/>
                <a:cs typeface="Arial" panose="020B0604020202020204" pitchFamily="34" charset="0"/>
              </a:rPr>
              <a:t>The Theory causes one to reconsider one’s beliefs and what one knows about oneself and one’s worldview.</a:t>
            </a:r>
          </a:p>
        </p:txBody>
      </p:sp>
      <p:sp>
        <p:nvSpPr>
          <p:cNvPr id="4" name="TextBox 3">
            <a:extLst>
              <a:ext uri="{FF2B5EF4-FFF2-40B4-BE49-F238E27FC236}">
                <a16:creationId xmlns:a16="http://schemas.microsoft.com/office/drawing/2014/main" id="{396448FF-E470-1462-8959-D073B4FA01F1}"/>
              </a:ext>
            </a:extLst>
          </p:cNvPr>
          <p:cNvSpPr txBox="1"/>
          <p:nvPr/>
        </p:nvSpPr>
        <p:spPr>
          <a:xfrm>
            <a:off x="2581996"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a:extLst>
              <a:ext uri="{FF2B5EF4-FFF2-40B4-BE49-F238E27FC236}">
                <a16:creationId xmlns:a16="http://schemas.microsoft.com/office/drawing/2014/main" id="{B1179215-AD6B-DC5F-A71C-6840CBD7C9EC}"/>
              </a:ext>
            </a:extLst>
          </p:cNvPr>
          <p:cNvSpPr txBox="1"/>
          <p:nvPr/>
        </p:nvSpPr>
        <p:spPr>
          <a:xfrm>
            <a:off x="587829"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0D01FE13-A129-5096-C98A-BFDCDABA1FD7}"/>
              </a:ext>
            </a:extLst>
          </p:cNvPr>
          <p:cNvSpPr>
            <a:spLocks noGrp="1"/>
          </p:cNvSpPr>
          <p:nvPr>
            <p:ph type="sldNum" sz="quarter" idx="12"/>
          </p:nvPr>
        </p:nvSpPr>
        <p:spPr/>
        <p:txBody>
          <a:bodyPr/>
          <a:lstStyle/>
          <a:p>
            <a:fld id="{775FEA1F-E626-42D4-B31C-390833ED0225}" type="slidenum">
              <a:rPr lang="en-US" smtClean="0"/>
              <a:t>2</a:t>
            </a:fld>
            <a:endParaRPr lang="en-US"/>
          </a:p>
        </p:txBody>
      </p:sp>
    </p:spTree>
    <p:extLst>
      <p:ext uri="{BB962C8B-B14F-4D97-AF65-F5344CB8AC3E}">
        <p14:creationId xmlns:p14="http://schemas.microsoft.com/office/powerpoint/2010/main" val="182159886"/>
      </p:ext>
    </p:extLst>
  </p:cSld>
  <p:clrMapOvr>
    <a:masterClrMapping/>
  </p:clrMapOvr>
  <mc:AlternateContent xmlns:mc="http://schemas.openxmlformats.org/markup-compatibility/2006" xmlns:p14="http://schemas.microsoft.com/office/powerpoint/2010/main">
    <mc:Choice Requires="p14">
      <p:transition p14:dur="100" advTm="11720">
        <p:cut/>
      </p:transition>
    </mc:Choice>
    <mc:Fallback xmlns="">
      <p:transition advTm="11720">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The Theory</a:t>
            </a:r>
          </a:p>
        </p:txBody>
      </p:sp>
      <p:sp>
        <p:nvSpPr>
          <p:cNvPr id="3" name="Subtitle 2"/>
          <p:cNvSpPr>
            <a:spLocks noGrp="1"/>
          </p:cNvSpPr>
          <p:nvPr>
            <p:ph type="subTitle" idx="1"/>
          </p:nvPr>
        </p:nvSpPr>
        <p:spPr>
          <a:xfrm>
            <a:off x="457200" y="1230920"/>
            <a:ext cx="8305800" cy="5125431"/>
          </a:xfrm>
        </p:spPr>
        <p:txBody>
          <a:bodyPr>
            <a:noAutofit/>
          </a:bodyPr>
          <a:lstStyle/>
          <a:p>
            <a:pPr algn="just"/>
            <a:r>
              <a:rPr lang="en-US" sz="2400" b="1" dirty="0">
                <a:solidFill>
                  <a:srgbClr val="FF0000"/>
                </a:solidFill>
                <a:latin typeface="Arial" panose="020B0604020202020204" pitchFamily="34" charset="0"/>
                <a:cs typeface="Arial" panose="020B0604020202020204" pitchFamily="34" charset="0"/>
              </a:rPr>
              <a:t>A t</a:t>
            </a:r>
            <a:r>
              <a:rPr lang="en-US" sz="2400" b="1" i="0" dirty="0">
                <a:solidFill>
                  <a:srgbClr val="FF0000"/>
                </a:solidFill>
                <a:effectLst/>
                <a:latin typeface="Arial" panose="020B0604020202020204" pitchFamily="34" charset="0"/>
                <a:cs typeface="Arial" panose="020B0604020202020204" pitchFamily="34" charset="0"/>
              </a:rPr>
              <a:t>heoretical law is </a:t>
            </a:r>
            <a:r>
              <a:rPr lang="en-US" sz="2400" b="1" dirty="0">
                <a:solidFill>
                  <a:srgbClr val="FF0000"/>
                </a:solidFill>
                <a:latin typeface="Arial" panose="020B0604020202020204" pitchFamily="34" charset="0"/>
                <a:cs typeface="Arial" panose="020B0604020202020204" pitchFamily="34" charset="0"/>
              </a:rPr>
              <a:t>a law that analyzes and connects empirical studies to define or advance a theoretical position</a:t>
            </a:r>
            <a:r>
              <a:rPr lang="en-US" sz="2400" b="1" i="0" dirty="0">
                <a:solidFill>
                  <a:srgbClr val="FF0000"/>
                </a:solidFill>
                <a:effectLst/>
                <a:latin typeface="Arial" panose="020B0604020202020204" pitchFamily="34" charset="0"/>
                <a:cs typeface="Arial" panose="020B0604020202020204" pitchFamily="34" charset="0"/>
              </a:rPr>
              <a:t>.</a:t>
            </a:r>
            <a:endParaRPr lang="en-US" sz="1100" b="1" i="0" dirty="0">
              <a:solidFill>
                <a:srgbClr val="FF0000"/>
              </a:solidFill>
              <a:effectLst/>
              <a:latin typeface="Arial" panose="020B0604020202020204" pitchFamily="34" charset="0"/>
              <a:cs typeface="Arial" panose="020B0604020202020204" pitchFamily="34" charset="0"/>
            </a:endParaRPr>
          </a:p>
          <a:p>
            <a:pPr algn="just"/>
            <a:r>
              <a:rPr lang="en-US" sz="2400" b="1" dirty="0">
                <a:solidFill>
                  <a:srgbClr val="FF0000"/>
                </a:solidFill>
                <a:latin typeface="Arial" panose="020B0604020202020204" pitchFamily="34" charset="0"/>
                <a:cs typeface="Arial" panose="020B0604020202020204" pitchFamily="34" charset="0"/>
              </a:rPr>
              <a:t>- The 1</a:t>
            </a:r>
            <a:r>
              <a:rPr lang="en-US" sz="2400" b="1" baseline="30000" dirty="0">
                <a:solidFill>
                  <a:srgbClr val="FF0000"/>
                </a:solidFill>
                <a:latin typeface="Arial" panose="020B0604020202020204" pitchFamily="34" charset="0"/>
                <a:cs typeface="Arial" panose="020B0604020202020204" pitchFamily="34" charset="0"/>
              </a:rPr>
              <a:t>st</a:t>
            </a:r>
            <a:r>
              <a:rPr lang="en-US" sz="2400" b="1" dirty="0">
                <a:solidFill>
                  <a:srgbClr val="FF0000"/>
                </a:solidFill>
                <a:latin typeface="Arial" panose="020B0604020202020204" pitchFamily="34" charset="0"/>
                <a:cs typeface="Arial" panose="020B0604020202020204" pitchFamily="34" charset="0"/>
              </a:rPr>
              <a:t> Law of The Theory states that Intelligence wants to know itself through an infinite continuum and collection of phenomena including you and me.</a:t>
            </a:r>
            <a:endParaRPr lang="en-US" sz="2400" b="1" dirty="0">
              <a:solidFill>
                <a:schemeClr val="tx1"/>
              </a:solidFill>
              <a:latin typeface="Arial" panose="020B0604020202020204" pitchFamily="34" charset="0"/>
              <a:cs typeface="Arial" panose="020B0604020202020204" pitchFamily="34" charset="0"/>
            </a:endParaRPr>
          </a:p>
          <a:p>
            <a:pPr algn="just"/>
            <a:r>
              <a:rPr lang="en-US" sz="2400" b="1" dirty="0">
                <a:solidFill>
                  <a:srgbClr val="FF0000"/>
                </a:solidFill>
                <a:latin typeface="Arial" panose="020B0604020202020204" pitchFamily="34" charset="0"/>
                <a:cs typeface="Arial" panose="020B0604020202020204" pitchFamily="34" charset="0"/>
              </a:rPr>
              <a:t>- The 2</a:t>
            </a:r>
            <a:r>
              <a:rPr lang="en-US" sz="2400" b="1" baseline="30000" dirty="0">
                <a:solidFill>
                  <a:srgbClr val="FF0000"/>
                </a:solidFill>
                <a:latin typeface="Arial" panose="020B0604020202020204" pitchFamily="34" charset="0"/>
                <a:cs typeface="Arial" panose="020B0604020202020204" pitchFamily="34" charset="0"/>
              </a:rPr>
              <a:t>nd</a:t>
            </a:r>
            <a:r>
              <a:rPr lang="en-US" sz="2400" b="1" dirty="0">
                <a:solidFill>
                  <a:srgbClr val="FF0000"/>
                </a:solidFill>
                <a:latin typeface="Arial" panose="020B0604020202020204" pitchFamily="34" charset="0"/>
                <a:cs typeface="Arial" panose="020B0604020202020204" pitchFamily="34" charset="0"/>
              </a:rPr>
              <a:t> Law of The Theory states that intelligence is neither gained nor lost, it merely changes to and from free and embedded states. </a:t>
            </a:r>
          </a:p>
          <a:p>
            <a:pPr algn="just"/>
            <a:r>
              <a:rPr lang="en-US" sz="2400" b="1" i="0" dirty="0">
                <a:solidFill>
                  <a:srgbClr val="FF0000"/>
                </a:solidFill>
                <a:effectLst/>
                <a:latin typeface="Arial" panose="020B0604020202020204" pitchFamily="34" charset="0"/>
                <a:cs typeface="Arial" panose="020B0604020202020204" pitchFamily="34" charset="0"/>
              </a:rPr>
              <a:t>- The </a:t>
            </a:r>
            <a:r>
              <a:rPr lang="en-US" sz="2400" b="1" dirty="0">
                <a:solidFill>
                  <a:srgbClr val="FF0000"/>
                </a:solidFill>
                <a:latin typeface="Arial" panose="020B0604020202020204" pitchFamily="34" charset="0"/>
                <a:cs typeface="Arial" panose="020B0604020202020204" pitchFamily="34" charset="0"/>
              </a:rPr>
              <a:t>3</a:t>
            </a:r>
            <a:r>
              <a:rPr lang="en-US" sz="2400" b="1" baseline="30000" dirty="0">
                <a:solidFill>
                  <a:srgbClr val="FF0000"/>
                </a:solidFill>
                <a:latin typeface="Arial" panose="020B0604020202020204" pitchFamily="34" charset="0"/>
                <a:cs typeface="Arial" panose="020B0604020202020204" pitchFamily="34" charset="0"/>
              </a:rPr>
              <a:t>rd</a:t>
            </a:r>
            <a:r>
              <a:rPr lang="en-US" sz="2400" b="1" dirty="0">
                <a:solidFill>
                  <a:srgbClr val="FF0000"/>
                </a:solidFill>
                <a:latin typeface="Arial" panose="020B0604020202020204" pitchFamily="34" charset="0"/>
                <a:cs typeface="Arial" panose="020B0604020202020204" pitchFamily="34" charset="0"/>
              </a:rPr>
              <a:t> </a:t>
            </a:r>
            <a:r>
              <a:rPr lang="en-US" sz="2400" b="1" i="0" dirty="0">
                <a:solidFill>
                  <a:srgbClr val="FF0000"/>
                </a:solidFill>
                <a:effectLst/>
                <a:latin typeface="Arial" panose="020B0604020202020204" pitchFamily="34" charset="0"/>
                <a:cs typeface="Arial" panose="020B0604020202020204" pitchFamily="34" charset="0"/>
              </a:rPr>
              <a:t>Law of The Theory states that intelligence increases use cases and complexity with time.</a:t>
            </a:r>
          </a:p>
          <a:p>
            <a:pPr algn="l"/>
            <a:endParaRPr lang="en-US" sz="1000" b="1" dirty="0">
              <a:solidFill>
                <a:schemeClr val="tx1"/>
              </a:solidFill>
              <a:latin typeface="Adobe Caslon Pro" pitchFamily="18" charset="0"/>
            </a:endParaRPr>
          </a:p>
          <a:p>
            <a:pPr algn="l"/>
            <a:r>
              <a:rPr lang="en-US" sz="1800" b="1" dirty="0">
                <a:solidFill>
                  <a:schemeClr val="tx1"/>
                </a:solidFill>
                <a:latin typeface="Adobe Caslon Pro" pitchFamily="18" charset="0"/>
              </a:rPr>
              <a:t> </a:t>
            </a:r>
          </a:p>
          <a:p>
            <a:pPr algn="l"/>
            <a:r>
              <a:rPr lang="en-US" sz="1800" b="1" dirty="0">
                <a:solidFill>
                  <a:schemeClr val="tx1"/>
                </a:solidFill>
                <a:latin typeface="Adobe Caslon Pro" pitchFamily="18" charset="0"/>
              </a:rPr>
              <a:t>  </a:t>
            </a:r>
          </a:p>
          <a:p>
            <a:pPr algn="l"/>
            <a:endParaRPr lang="en-US" sz="1800" b="1" dirty="0">
              <a:solidFill>
                <a:srgbClr val="FF0000"/>
              </a:solidFill>
              <a:latin typeface="Adobe Caslon Pro" pitchFamily="18" charset="0"/>
            </a:endParaRPr>
          </a:p>
          <a:p>
            <a:pPr algn="l"/>
            <a:endParaRPr lang="en-US" sz="1800" b="1" dirty="0">
              <a:solidFill>
                <a:srgbClr val="FF0000"/>
              </a:solidFill>
              <a:latin typeface="Adobe Caslon Pro" pitchFamily="18" charset="0"/>
            </a:endParaRPr>
          </a:p>
          <a:p>
            <a:pPr algn="l"/>
            <a:endParaRPr lang="en-US" sz="1800" b="1" dirty="0">
              <a:solidFill>
                <a:srgbClr val="FF0000"/>
              </a:solidFill>
              <a:latin typeface="Adobe Caslon Pro" pitchFamily="18" charset="0"/>
            </a:endParaRPr>
          </a:p>
        </p:txBody>
      </p:sp>
      <p:sp>
        <p:nvSpPr>
          <p:cNvPr id="4" name="TextBox 3"/>
          <p:cNvSpPr txBox="1"/>
          <p:nvPr/>
        </p:nvSpPr>
        <p:spPr>
          <a:xfrm>
            <a:off x="2516442"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13710"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305F0B73-5AD3-46B1-8559-8B2DD3F5C20B}"/>
              </a:ext>
            </a:extLst>
          </p:cNvPr>
          <p:cNvSpPr>
            <a:spLocks noGrp="1"/>
          </p:cNvSpPr>
          <p:nvPr>
            <p:ph type="sldNum" sz="quarter" idx="12"/>
          </p:nvPr>
        </p:nvSpPr>
        <p:spPr/>
        <p:txBody>
          <a:bodyPr/>
          <a:lstStyle/>
          <a:p>
            <a:fld id="{775FEA1F-E626-42D4-B31C-390833ED0225}" type="slidenum">
              <a:rPr lang="en-US" smtClean="0"/>
              <a:t>3</a:t>
            </a:fld>
            <a:endParaRPr lang="en-US"/>
          </a:p>
        </p:txBody>
      </p:sp>
    </p:spTree>
    <p:extLst>
      <p:ext uri="{BB962C8B-B14F-4D97-AF65-F5344CB8AC3E}">
        <p14:creationId xmlns:p14="http://schemas.microsoft.com/office/powerpoint/2010/main" val="2135325375"/>
      </p:ext>
    </p:extLst>
  </p:cSld>
  <p:clrMapOvr>
    <a:masterClrMapping/>
  </p:clrMapOvr>
  <mc:AlternateContent xmlns:mc="http://schemas.openxmlformats.org/markup-compatibility/2006" xmlns:p14="http://schemas.microsoft.com/office/powerpoint/2010/main">
    <mc:Choice Requires="p14">
      <p:transition spd="slow" p14:dur="2000" advTm="16035"/>
    </mc:Choice>
    <mc:Fallback xmlns="">
      <p:transition spd="slow" advTm="16035"/>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Collective Intelligence</a:t>
            </a:r>
          </a:p>
        </p:txBody>
      </p:sp>
      <p:sp>
        <p:nvSpPr>
          <p:cNvPr id="3" name="Subtitle 2"/>
          <p:cNvSpPr>
            <a:spLocks noGrp="1"/>
          </p:cNvSpPr>
          <p:nvPr>
            <p:ph type="subTitle" idx="1"/>
          </p:nvPr>
        </p:nvSpPr>
        <p:spPr>
          <a:xfrm>
            <a:off x="533401" y="1219200"/>
            <a:ext cx="8153399" cy="5043100"/>
          </a:xfrm>
        </p:spPr>
        <p:txBody>
          <a:bodyPr>
            <a:noAutofit/>
          </a:bodyPr>
          <a:lstStyle/>
          <a:p>
            <a:pPr algn="just"/>
            <a:r>
              <a:rPr lang="en-US" sz="2400" b="1" i="0" dirty="0">
                <a:solidFill>
                  <a:srgbClr val="202124"/>
                </a:solidFill>
                <a:effectLst/>
                <a:latin typeface="Arial" panose="020B0604020202020204" pitchFamily="34" charset="0"/>
                <a:cs typeface="Arial" panose="020B0604020202020204" pitchFamily="34" charset="0"/>
              </a:rPr>
              <a:t>- Consider the collective intelligence of a human. The current best estimate is that an average human body contains about </a:t>
            </a:r>
            <a:r>
              <a:rPr lang="en-US" sz="2400" b="1" i="0" dirty="0">
                <a:solidFill>
                  <a:srgbClr val="040C28"/>
                </a:solidFill>
                <a:effectLst/>
                <a:latin typeface="Arial" panose="020B0604020202020204" pitchFamily="34" charset="0"/>
                <a:cs typeface="Arial" panose="020B0604020202020204" pitchFamily="34" charset="0"/>
              </a:rPr>
              <a:t>37.2 trillion</a:t>
            </a:r>
            <a:r>
              <a:rPr lang="en-US" sz="2400" b="1" i="0" dirty="0">
                <a:solidFill>
                  <a:srgbClr val="202124"/>
                </a:solidFill>
                <a:effectLst/>
                <a:latin typeface="Arial" panose="020B0604020202020204" pitchFamily="34" charset="0"/>
                <a:cs typeface="Arial" panose="020B0604020202020204" pitchFamily="34" charset="0"/>
              </a:rPr>
              <a:t> cells, </a:t>
            </a:r>
            <a:r>
              <a:rPr lang="en-US" sz="2400" b="1" i="1" u="sng" dirty="0">
                <a:solidFill>
                  <a:srgbClr val="202124"/>
                </a:solidFill>
                <a:effectLst/>
                <a:latin typeface="Arial" panose="020B0604020202020204" pitchFamily="34" charset="0"/>
                <a:cs typeface="Arial" panose="020B0604020202020204" pitchFamily="34" charset="0"/>
              </a:rPr>
              <a:t>each</a:t>
            </a:r>
            <a:r>
              <a:rPr lang="en-US" sz="2400" b="1" i="0" dirty="0">
                <a:solidFill>
                  <a:srgbClr val="202124"/>
                </a:solidFill>
                <a:effectLst/>
                <a:latin typeface="Arial" panose="020B0604020202020204" pitchFamily="34" charset="0"/>
                <a:cs typeface="Arial" panose="020B0604020202020204" pitchFamily="34" charset="0"/>
              </a:rPr>
              <a:t> with an embedded intelligence to self-assemble. There are more cells making up one human body than the number of seconds in one million years</a:t>
            </a:r>
            <a:r>
              <a:rPr lang="en-US" sz="2400" b="1" dirty="0">
                <a:solidFill>
                  <a:srgbClr val="202124"/>
                </a:solidFill>
                <a:latin typeface="Arial" panose="020B0604020202020204" pitchFamily="34" charset="0"/>
                <a:cs typeface="Arial" panose="020B0604020202020204" pitchFamily="34" charset="0"/>
              </a:rPr>
              <a:t> a</a:t>
            </a:r>
            <a:r>
              <a:rPr lang="en-US" sz="2400" b="1" i="0" dirty="0">
                <a:solidFill>
                  <a:srgbClr val="202124"/>
                </a:solidFill>
                <a:effectLst/>
                <a:latin typeface="Arial" panose="020B0604020202020204" pitchFamily="34" charset="0"/>
                <a:cs typeface="Arial" panose="020B0604020202020204" pitchFamily="34" charset="0"/>
              </a:rPr>
              <a:t>nd about 372 times the number of  stars in the Milky Way.</a:t>
            </a:r>
          </a:p>
          <a:p>
            <a:pPr algn="l"/>
            <a:endParaRPr lang="en-US" sz="1000" b="1" dirty="0">
              <a:solidFill>
                <a:srgbClr val="FF0000"/>
              </a:solidFill>
              <a:latin typeface="Adobe Caslon Pro" pitchFamily="18" charset="0"/>
            </a:endParaRPr>
          </a:p>
          <a:p>
            <a:pPr algn="just"/>
            <a:r>
              <a:rPr lang="en-US" sz="2400" b="1" dirty="0">
                <a:solidFill>
                  <a:schemeClr val="tx1"/>
                </a:solidFill>
                <a:latin typeface="Arial" panose="020B0604020202020204" pitchFamily="34" charset="0"/>
                <a:cs typeface="Arial" panose="020B0604020202020204" pitchFamily="34" charset="0"/>
              </a:rPr>
              <a:t>- Michael Levin has done research on collective intelligence for understanding embedded intelligence. </a:t>
            </a:r>
          </a:p>
          <a:p>
            <a:r>
              <a:rPr lang="en-US" sz="4000" b="1" dirty="0">
                <a:solidFill>
                  <a:schemeClr val="tx1"/>
                </a:solidFill>
                <a:latin typeface="Arial" panose="020B0604020202020204" pitchFamily="34" charset="0"/>
                <a:cs typeface="Arial" panose="020B0604020202020204" pitchFamily="34" charset="0"/>
                <a:hlinkClick r:id="rId4"/>
              </a:rPr>
              <a:t>Collective Intelligence</a:t>
            </a:r>
            <a:endParaRPr lang="en-US" sz="4000" b="1" dirty="0">
              <a:solidFill>
                <a:schemeClr val="tx1"/>
              </a:solidFill>
              <a:latin typeface="Arial" panose="020B0604020202020204" pitchFamily="34" charset="0"/>
              <a:cs typeface="Arial" panose="020B0604020202020204" pitchFamily="34" charset="0"/>
            </a:endParaRPr>
          </a:p>
          <a:p>
            <a:r>
              <a:rPr lang="en-US" sz="4000" b="1" dirty="0">
                <a:solidFill>
                  <a:schemeClr val="tx1"/>
                </a:solidFill>
                <a:latin typeface="Arial" panose="020B0604020202020204" pitchFamily="34" charset="0"/>
                <a:cs typeface="Arial" panose="020B0604020202020204" pitchFamily="34" charset="0"/>
              </a:rPr>
              <a:t>Video by: Michael Levin</a:t>
            </a:r>
          </a:p>
          <a:p>
            <a:pPr algn="l"/>
            <a:endParaRPr lang="en-US" sz="2400" b="1" dirty="0">
              <a:solidFill>
                <a:srgbClr val="FF0000"/>
              </a:solidFill>
              <a:latin typeface="Adobe Caslon Pro" pitchFamily="18" charset="0"/>
            </a:endParaRPr>
          </a:p>
        </p:txBody>
      </p:sp>
      <p:sp>
        <p:nvSpPr>
          <p:cNvPr id="4" name="TextBox 3"/>
          <p:cNvSpPr txBox="1"/>
          <p:nvPr/>
        </p:nvSpPr>
        <p:spPr>
          <a:xfrm>
            <a:off x="2581996"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87829" y="6262300"/>
            <a:ext cx="8103134" cy="369332"/>
          </a:xfrm>
          <a:prstGeom prst="rect">
            <a:avLst/>
          </a:prstGeom>
          <a:noFill/>
        </p:spPr>
        <p:txBody>
          <a:bodyPr wrap="square" rtlCol="0">
            <a:spAutoFit/>
          </a:bodyPr>
          <a:lstStyle/>
          <a:p>
            <a:pPr algn="ctr"/>
            <a:r>
              <a:rPr lang="en-US" dirty="0">
                <a:hlinkClick r:id="rId5"/>
              </a:rPr>
              <a:t>www.WDC65xx.com</a:t>
            </a:r>
            <a:r>
              <a:rPr lang="en-US" dirty="0"/>
              <a:t> &amp; </a:t>
            </a:r>
            <a:r>
              <a:rPr lang="en-US" dirty="0">
                <a:hlinkClick r:id="rId6"/>
              </a:rPr>
              <a:t>www.TheMenschFoundation.org</a:t>
            </a:r>
            <a:r>
              <a:rPr lang="en-US" dirty="0"/>
              <a:t> </a:t>
            </a:r>
          </a:p>
        </p:txBody>
      </p:sp>
      <p:sp>
        <p:nvSpPr>
          <p:cNvPr id="5" name="Slide Number Placeholder 4">
            <a:extLst>
              <a:ext uri="{FF2B5EF4-FFF2-40B4-BE49-F238E27FC236}">
                <a16:creationId xmlns:a16="http://schemas.microsoft.com/office/drawing/2014/main" id="{39FFED8D-1227-4BC7-B033-43A1FB0DE095}"/>
              </a:ext>
            </a:extLst>
          </p:cNvPr>
          <p:cNvSpPr>
            <a:spLocks noGrp="1"/>
          </p:cNvSpPr>
          <p:nvPr>
            <p:ph type="sldNum" sz="quarter" idx="12"/>
          </p:nvPr>
        </p:nvSpPr>
        <p:spPr/>
        <p:txBody>
          <a:bodyPr/>
          <a:lstStyle/>
          <a:p>
            <a:fld id="{775FEA1F-E626-42D4-B31C-390833ED0225}" type="slidenum">
              <a:rPr lang="en-US" smtClean="0"/>
              <a:t>4</a:t>
            </a:fld>
            <a:endParaRPr lang="en-US" dirty="0"/>
          </a:p>
        </p:txBody>
      </p:sp>
    </p:spTree>
    <p:extLst>
      <p:ext uri="{BB962C8B-B14F-4D97-AF65-F5344CB8AC3E}">
        <p14:creationId xmlns:p14="http://schemas.microsoft.com/office/powerpoint/2010/main" val="2030964848"/>
      </p:ext>
    </p:extLst>
  </p:cSld>
  <p:clrMapOvr>
    <a:masterClrMapping/>
  </p:clrMapOvr>
  <mc:AlternateContent xmlns:mc="http://schemas.openxmlformats.org/markup-compatibility/2006" xmlns:p14="http://schemas.microsoft.com/office/powerpoint/2010/main">
    <mc:Choice Requires="p14">
      <p:transition p14:dur="100" advTm="11720">
        <p:cut/>
      </p:transition>
    </mc:Choice>
    <mc:Fallback xmlns="">
      <p:transition advTm="11720">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Imagination</a:t>
            </a:r>
          </a:p>
        </p:txBody>
      </p:sp>
      <p:sp>
        <p:nvSpPr>
          <p:cNvPr id="3" name="Subtitle 2"/>
          <p:cNvSpPr>
            <a:spLocks noGrp="1"/>
          </p:cNvSpPr>
          <p:nvPr>
            <p:ph type="subTitle" idx="1"/>
          </p:nvPr>
        </p:nvSpPr>
        <p:spPr>
          <a:xfrm>
            <a:off x="527156" y="1324970"/>
            <a:ext cx="8103134" cy="4999629"/>
          </a:xfrm>
        </p:spPr>
        <p:txBody>
          <a:bodyPr>
            <a:noAutofit/>
          </a:bodyPr>
          <a:lstStyle/>
          <a:p>
            <a:pPr algn="just"/>
            <a:r>
              <a:rPr lang="en-US" sz="2400" b="1" dirty="0">
                <a:solidFill>
                  <a:srgbClr val="FF0000"/>
                </a:solidFill>
                <a:latin typeface="Arial" panose="020B0604020202020204" pitchFamily="34" charset="0"/>
                <a:cs typeface="Arial" panose="020B0604020202020204" pitchFamily="34" charset="0"/>
              </a:rPr>
              <a:t>- Imagination is t</a:t>
            </a:r>
            <a:r>
              <a:rPr lang="en-US" sz="2400" b="1" i="0" dirty="0">
                <a:solidFill>
                  <a:srgbClr val="FF0000"/>
                </a:solidFill>
                <a:effectLst/>
                <a:latin typeface="Arial" panose="020B0604020202020204" pitchFamily="34" charset="0"/>
                <a:cs typeface="Arial" panose="020B0604020202020204" pitchFamily="34" charset="0"/>
              </a:rPr>
              <a:t>he ability to form mental images of things or events that are not present to the senses.</a:t>
            </a:r>
          </a:p>
          <a:p>
            <a:pPr algn="just"/>
            <a:r>
              <a:rPr lang="en-US" sz="2400" b="1" i="0" dirty="0">
                <a:solidFill>
                  <a:srgbClr val="001D35"/>
                </a:solidFill>
                <a:effectLst/>
                <a:latin typeface="Arial" panose="020B0604020202020204" pitchFamily="34" charset="0"/>
                <a:cs typeface="Arial" panose="020B0604020202020204" pitchFamily="34" charset="0"/>
              </a:rPr>
              <a:t>- Imagine that </a:t>
            </a:r>
            <a:r>
              <a:rPr lang="en-US" sz="2400" b="1" dirty="0">
                <a:solidFill>
                  <a:srgbClr val="001D35"/>
                </a:solidFill>
                <a:latin typeface="Arial" panose="020B0604020202020204" pitchFamily="34" charset="0"/>
                <a:cs typeface="Arial" panose="020B0604020202020204" pitchFamily="34" charset="0"/>
              </a:rPr>
              <a:t>one</a:t>
            </a:r>
            <a:r>
              <a:rPr lang="en-US" sz="2400" b="1" i="0" dirty="0">
                <a:solidFill>
                  <a:srgbClr val="001D35"/>
                </a:solidFill>
                <a:effectLst/>
                <a:latin typeface="Arial" panose="020B0604020202020204" pitchFamily="34" charset="0"/>
                <a:cs typeface="Arial" panose="020B0604020202020204" pitchFamily="34" charset="0"/>
              </a:rPr>
              <a:t> Big Bang was not the starting point for the observable part of the Universe to exist.</a:t>
            </a:r>
          </a:p>
          <a:p>
            <a:pPr algn="just"/>
            <a:r>
              <a:rPr lang="en-US" sz="2400" b="1" i="0" dirty="0">
                <a:solidFill>
                  <a:srgbClr val="001D35"/>
                </a:solidFill>
                <a:effectLst/>
                <a:latin typeface="Arial" panose="020B0604020202020204" pitchFamily="34" charset="0"/>
                <a:cs typeface="Arial" panose="020B0604020202020204" pitchFamily="34" charset="0"/>
              </a:rPr>
              <a:t>- Imagine “Intelligence” changed the infinite Universe from a static Universe to become a dynamic Universe, a changing and evolving Universe beginning with energy quanta.</a:t>
            </a:r>
          </a:p>
          <a:p>
            <a:pPr algn="just"/>
            <a:r>
              <a:rPr lang="en-US" sz="2400" b="1" dirty="0">
                <a:solidFill>
                  <a:srgbClr val="001D35"/>
                </a:solidFill>
                <a:latin typeface="Arial" panose="020B0604020202020204" pitchFamily="34" charset="0"/>
                <a:cs typeface="Arial" panose="020B0604020202020204" pitchFamily="34" charset="0"/>
              </a:rPr>
              <a:t>- Imagine an increasing Intelligence use of itself in you.</a:t>
            </a:r>
          </a:p>
          <a:p>
            <a:pPr algn="just"/>
            <a:r>
              <a:rPr lang="en-US" sz="2400" b="1" i="0" dirty="0">
                <a:solidFill>
                  <a:srgbClr val="001D35"/>
                </a:solidFill>
                <a:effectLst/>
                <a:latin typeface="Arial" panose="020B0604020202020204" pitchFamily="34" charset="0"/>
                <a:cs typeface="Arial" panose="020B0604020202020204" pitchFamily="34" charset="0"/>
              </a:rPr>
              <a:t>- Imagine a collectively understood world or Universe.</a:t>
            </a:r>
          </a:p>
          <a:p>
            <a:endParaRPr lang="en-US" sz="2800" b="1" i="0" dirty="0">
              <a:solidFill>
                <a:srgbClr val="001D35"/>
              </a:solidFill>
              <a:effectLst/>
              <a:latin typeface="Google Sans"/>
            </a:endParaRPr>
          </a:p>
          <a:p>
            <a:pPr algn="l"/>
            <a:endParaRPr lang="en-US" sz="1000" b="1" dirty="0">
              <a:solidFill>
                <a:schemeClr val="tx1"/>
              </a:solidFill>
              <a:latin typeface="Adobe Caslon Pro" pitchFamily="18" charset="0"/>
            </a:endParaRPr>
          </a:p>
          <a:p>
            <a:pPr algn="l"/>
            <a:r>
              <a:rPr lang="en-US" sz="1800" b="1" dirty="0">
                <a:solidFill>
                  <a:schemeClr val="tx1"/>
                </a:solidFill>
                <a:latin typeface="Adobe Caslon Pro" pitchFamily="18" charset="0"/>
              </a:rPr>
              <a:t> </a:t>
            </a:r>
          </a:p>
          <a:p>
            <a:pPr algn="l"/>
            <a:r>
              <a:rPr lang="en-US" sz="1800" b="1" dirty="0">
                <a:solidFill>
                  <a:schemeClr val="tx1"/>
                </a:solidFill>
                <a:latin typeface="Adobe Caslon Pro" pitchFamily="18" charset="0"/>
              </a:rPr>
              <a:t>  </a:t>
            </a:r>
          </a:p>
          <a:p>
            <a:pPr algn="l"/>
            <a:endParaRPr lang="en-US" sz="1800" b="1" dirty="0">
              <a:solidFill>
                <a:srgbClr val="FF0000"/>
              </a:solidFill>
              <a:latin typeface="Adobe Caslon Pro" pitchFamily="18" charset="0"/>
            </a:endParaRPr>
          </a:p>
          <a:p>
            <a:pPr algn="l"/>
            <a:endParaRPr lang="en-US" sz="1800" b="1" dirty="0">
              <a:solidFill>
                <a:srgbClr val="FF0000"/>
              </a:solidFill>
              <a:latin typeface="Adobe Caslon Pro" pitchFamily="18" charset="0"/>
            </a:endParaRPr>
          </a:p>
          <a:p>
            <a:pPr algn="l"/>
            <a:endParaRPr lang="en-US" sz="1800" b="1" dirty="0">
              <a:solidFill>
                <a:srgbClr val="FF0000"/>
              </a:solidFill>
              <a:latin typeface="Adobe Caslon Pro" pitchFamily="18" charset="0"/>
            </a:endParaRPr>
          </a:p>
        </p:txBody>
      </p:sp>
      <p:sp>
        <p:nvSpPr>
          <p:cNvPr id="4" name="TextBox 3"/>
          <p:cNvSpPr txBox="1"/>
          <p:nvPr/>
        </p:nvSpPr>
        <p:spPr>
          <a:xfrm>
            <a:off x="2516442"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13710"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305F0B73-5AD3-46B1-8559-8B2DD3F5C20B}"/>
              </a:ext>
            </a:extLst>
          </p:cNvPr>
          <p:cNvSpPr>
            <a:spLocks noGrp="1"/>
          </p:cNvSpPr>
          <p:nvPr>
            <p:ph type="sldNum" sz="quarter" idx="12"/>
          </p:nvPr>
        </p:nvSpPr>
        <p:spPr/>
        <p:txBody>
          <a:bodyPr/>
          <a:lstStyle/>
          <a:p>
            <a:fld id="{775FEA1F-E626-42D4-B31C-390833ED0225}" type="slidenum">
              <a:rPr lang="en-US" smtClean="0"/>
              <a:t>5</a:t>
            </a:fld>
            <a:endParaRPr lang="en-US"/>
          </a:p>
        </p:txBody>
      </p:sp>
    </p:spTree>
    <p:extLst>
      <p:ext uri="{BB962C8B-B14F-4D97-AF65-F5344CB8AC3E}">
        <p14:creationId xmlns:p14="http://schemas.microsoft.com/office/powerpoint/2010/main" val="26133593"/>
      </p:ext>
    </p:extLst>
  </p:cSld>
  <p:clrMapOvr>
    <a:masterClrMapping/>
  </p:clrMapOvr>
  <mc:AlternateContent xmlns:mc="http://schemas.openxmlformats.org/markup-compatibility/2006" xmlns:p14="http://schemas.microsoft.com/office/powerpoint/2010/main">
    <mc:Choice Requires="p14">
      <p:transition spd="slow" p14:dur="2000" advTm="16035"/>
    </mc:Choice>
    <mc:Fallback xmlns="">
      <p:transition spd="slow" advTm="16035"/>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MI vs AI</a:t>
            </a:r>
          </a:p>
        </p:txBody>
      </p:sp>
      <p:sp>
        <p:nvSpPr>
          <p:cNvPr id="3" name="Subtitle 2"/>
          <p:cNvSpPr>
            <a:spLocks noGrp="1"/>
          </p:cNvSpPr>
          <p:nvPr>
            <p:ph type="subTitle" idx="1"/>
          </p:nvPr>
        </p:nvSpPr>
        <p:spPr>
          <a:xfrm>
            <a:off x="513710" y="1324971"/>
            <a:ext cx="8103134" cy="4847486"/>
          </a:xfrm>
        </p:spPr>
        <p:txBody>
          <a:bodyPr>
            <a:noAutofit/>
          </a:bodyPr>
          <a:lstStyle/>
          <a:p>
            <a:pPr algn="just"/>
            <a:r>
              <a:rPr lang="en-US" sz="2400" b="1" dirty="0">
                <a:solidFill>
                  <a:schemeClr val="tx1"/>
                </a:solidFill>
                <a:latin typeface="Arial" panose="020B0604020202020204" pitchFamily="34" charset="0"/>
                <a:cs typeface="Arial" panose="020B0604020202020204" pitchFamily="34" charset="0"/>
              </a:rPr>
              <a:t>- Machine Intelligence (MI) is built with microprocessor hardware and software.</a:t>
            </a:r>
          </a:p>
          <a:p>
            <a:pPr algn="just"/>
            <a:r>
              <a:rPr lang="en-US" sz="2400" b="1" dirty="0">
                <a:solidFill>
                  <a:schemeClr val="tx1"/>
                </a:solidFill>
                <a:latin typeface="Arial" panose="020B0604020202020204" pitchFamily="34" charset="0"/>
                <a:cs typeface="Arial" panose="020B0604020202020204" pitchFamily="34" charset="0"/>
              </a:rPr>
              <a:t>- Computer intelligence was misnamed artificial intelligence (AI) by </a:t>
            </a:r>
            <a:r>
              <a:rPr lang="en-US" sz="2400" b="1" dirty="0">
                <a:solidFill>
                  <a:schemeClr val="tx1"/>
                </a:solidFill>
                <a:latin typeface="Arial" panose="020B0604020202020204" pitchFamily="34" charset="0"/>
                <a:cs typeface="Arial" panose="020B0604020202020204" pitchFamily="34" charset="0"/>
                <a:hlinkClick r:id="rId4"/>
              </a:rPr>
              <a:t>John McCarthy</a:t>
            </a:r>
            <a:r>
              <a:rPr lang="en-US" sz="2400" b="1" dirty="0">
                <a:solidFill>
                  <a:schemeClr val="tx1"/>
                </a:solidFill>
                <a:latin typeface="Arial" panose="020B0604020202020204" pitchFamily="34" charset="0"/>
                <a:cs typeface="Arial" panose="020B0604020202020204" pitchFamily="34" charset="0"/>
              </a:rPr>
              <a:t> and others at Dartmouth in 1956. AI is now artificially embedded in our collective intelligence and consciousness.</a:t>
            </a:r>
          </a:p>
          <a:p>
            <a:pPr algn="just"/>
            <a:r>
              <a:rPr lang="en-US" sz="2400" b="1" dirty="0">
                <a:solidFill>
                  <a:schemeClr val="tx1"/>
                </a:solidFill>
                <a:latin typeface="Arial" panose="020B0604020202020204" pitchFamily="34" charset="0"/>
                <a:cs typeface="Arial" panose="020B0604020202020204" pitchFamily="34" charset="0"/>
              </a:rPr>
              <a:t>- The only “artificial” or false intelligence is intelligence based upon unsupported or unscientific beliefs.</a:t>
            </a:r>
          </a:p>
          <a:p>
            <a:pPr algn="just"/>
            <a:r>
              <a:rPr lang="en-US" sz="2400" b="1" dirty="0">
                <a:solidFill>
                  <a:schemeClr val="tx1"/>
                </a:solidFill>
                <a:latin typeface="Arial" panose="020B0604020202020204" pitchFamily="34" charset="0"/>
                <a:cs typeface="Arial" panose="020B0604020202020204" pitchFamily="34" charset="0"/>
              </a:rPr>
              <a:t>- There is nothing artificial about MI unless humans design some forms of EIT to give false or harmful outcomes.</a:t>
            </a:r>
          </a:p>
          <a:p>
            <a:pPr marL="514350" indent="-514350" algn="l">
              <a:buFont typeface="Arial" pitchFamily="34" charset="0"/>
              <a:buAutoNum type="arabicParenR"/>
            </a:pPr>
            <a:endParaRPr lang="en-US" sz="1800" b="1" dirty="0">
              <a:solidFill>
                <a:srgbClr val="FF0000"/>
              </a:solidFill>
              <a:latin typeface="Adobe Caslon Pro" pitchFamily="18" charset="0"/>
            </a:endParaRPr>
          </a:p>
        </p:txBody>
      </p:sp>
      <p:sp>
        <p:nvSpPr>
          <p:cNvPr id="4" name="TextBox 3"/>
          <p:cNvSpPr txBox="1"/>
          <p:nvPr/>
        </p:nvSpPr>
        <p:spPr>
          <a:xfrm>
            <a:off x="2516442"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13710" y="6262300"/>
            <a:ext cx="8103134" cy="369332"/>
          </a:xfrm>
          <a:prstGeom prst="rect">
            <a:avLst/>
          </a:prstGeom>
          <a:noFill/>
        </p:spPr>
        <p:txBody>
          <a:bodyPr wrap="square" rtlCol="0">
            <a:spAutoFit/>
          </a:bodyPr>
          <a:lstStyle/>
          <a:p>
            <a:pPr algn="ctr"/>
            <a:r>
              <a:rPr lang="en-US" dirty="0">
                <a:hlinkClick r:id="rId5"/>
              </a:rPr>
              <a:t>www.WDC65xx.com</a:t>
            </a:r>
            <a:r>
              <a:rPr lang="en-US" dirty="0"/>
              <a:t> &amp; </a:t>
            </a:r>
            <a:r>
              <a:rPr lang="en-US" dirty="0">
                <a:hlinkClick r:id="rId6"/>
              </a:rPr>
              <a:t>www.TheMenschFoundation.org</a:t>
            </a:r>
            <a:r>
              <a:rPr lang="en-US" dirty="0"/>
              <a:t> </a:t>
            </a:r>
          </a:p>
        </p:txBody>
      </p:sp>
      <p:sp>
        <p:nvSpPr>
          <p:cNvPr id="5" name="Slide Number Placeholder 4">
            <a:extLst>
              <a:ext uri="{FF2B5EF4-FFF2-40B4-BE49-F238E27FC236}">
                <a16:creationId xmlns:a16="http://schemas.microsoft.com/office/drawing/2014/main" id="{305F0B73-5AD3-46B1-8559-8B2DD3F5C20B}"/>
              </a:ext>
            </a:extLst>
          </p:cNvPr>
          <p:cNvSpPr>
            <a:spLocks noGrp="1"/>
          </p:cNvSpPr>
          <p:nvPr>
            <p:ph type="sldNum" sz="quarter" idx="12"/>
          </p:nvPr>
        </p:nvSpPr>
        <p:spPr/>
        <p:txBody>
          <a:bodyPr/>
          <a:lstStyle/>
          <a:p>
            <a:fld id="{775FEA1F-E626-42D4-B31C-390833ED0225}" type="slidenum">
              <a:rPr lang="en-US" smtClean="0"/>
              <a:t>6</a:t>
            </a:fld>
            <a:endParaRPr lang="en-US"/>
          </a:p>
        </p:txBody>
      </p:sp>
    </p:spTree>
    <p:extLst>
      <p:ext uri="{BB962C8B-B14F-4D97-AF65-F5344CB8AC3E}">
        <p14:creationId xmlns:p14="http://schemas.microsoft.com/office/powerpoint/2010/main" val="4006353864"/>
      </p:ext>
    </p:extLst>
  </p:cSld>
  <p:clrMapOvr>
    <a:masterClrMapping/>
  </p:clrMapOvr>
  <mc:AlternateContent xmlns:mc="http://schemas.openxmlformats.org/markup-compatibility/2006" xmlns:p14="http://schemas.microsoft.com/office/powerpoint/2010/main">
    <mc:Choice Requires="p14">
      <p:transition spd="slow" p14:dur="2000" advTm="16035"/>
    </mc:Choice>
    <mc:Fallback xmlns="">
      <p:transition spd="slow" advTm="16035"/>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Learning from Nature </a:t>
            </a:r>
          </a:p>
        </p:txBody>
      </p:sp>
      <p:sp>
        <p:nvSpPr>
          <p:cNvPr id="3" name="Subtitle 2"/>
          <p:cNvSpPr>
            <a:spLocks noGrp="1"/>
          </p:cNvSpPr>
          <p:nvPr>
            <p:ph type="subTitle" idx="1"/>
          </p:nvPr>
        </p:nvSpPr>
        <p:spPr>
          <a:xfrm>
            <a:off x="522515" y="1143001"/>
            <a:ext cx="8103134" cy="5213349"/>
          </a:xfrm>
        </p:spPr>
        <p:txBody>
          <a:bodyPr>
            <a:noAutofit/>
          </a:bodyPr>
          <a:lstStyle/>
          <a:p>
            <a:endParaRPr lang="en-US" sz="1100" b="1" dirty="0">
              <a:solidFill>
                <a:schemeClr val="tx1"/>
              </a:solidFill>
              <a:latin typeface="Adobe Caslon Pro" pitchFamily="18" charset="0"/>
            </a:endParaRPr>
          </a:p>
          <a:p>
            <a:pPr algn="just" fontAlgn="ctr"/>
            <a:r>
              <a:rPr lang="en-US" sz="2400" b="1" i="0" dirty="0">
                <a:solidFill>
                  <a:schemeClr val="tx1"/>
                </a:solidFill>
                <a:effectLst/>
                <a:latin typeface="Arial" panose="020B0604020202020204" pitchFamily="34" charset="0"/>
                <a:cs typeface="Arial" panose="020B0604020202020204" pitchFamily="34" charset="0"/>
              </a:rPr>
              <a:t>- Biomimicry is a research field that involves studying and adapting natural models, systems, and elements to solve human problems and create opportunities. The term comes from the Greek words </a:t>
            </a:r>
            <a:r>
              <a:rPr lang="en-US" sz="2400" b="1" i="1" u="sng" dirty="0">
                <a:solidFill>
                  <a:schemeClr val="tx1"/>
                </a:solidFill>
                <a:effectLst/>
                <a:latin typeface="Arial" panose="020B0604020202020204" pitchFamily="34" charset="0"/>
                <a:cs typeface="Arial" panose="020B0604020202020204" pitchFamily="34" charset="0"/>
              </a:rPr>
              <a:t>bios</a:t>
            </a:r>
            <a:r>
              <a:rPr lang="en-US" sz="2400" b="1" i="0" dirty="0">
                <a:solidFill>
                  <a:schemeClr val="tx1"/>
                </a:solidFill>
                <a:effectLst/>
                <a:latin typeface="Arial" panose="020B0604020202020204" pitchFamily="34" charset="0"/>
                <a:cs typeface="Arial" panose="020B0604020202020204" pitchFamily="34" charset="0"/>
              </a:rPr>
              <a:t> meaning “life” and </a:t>
            </a:r>
            <a:r>
              <a:rPr lang="en-US" sz="2400" b="1" i="1" u="sng" dirty="0">
                <a:solidFill>
                  <a:schemeClr val="tx1"/>
                </a:solidFill>
                <a:effectLst/>
                <a:latin typeface="Arial" panose="020B0604020202020204" pitchFamily="34" charset="0"/>
                <a:cs typeface="Arial" panose="020B0604020202020204" pitchFamily="34" charset="0"/>
              </a:rPr>
              <a:t>mimesis</a:t>
            </a:r>
            <a:r>
              <a:rPr lang="en-US" sz="2400" b="1" i="0" dirty="0">
                <a:solidFill>
                  <a:schemeClr val="tx1"/>
                </a:solidFill>
                <a:effectLst/>
                <a:latin typeface="Arial" panose="020B0604020202020204" pitchFamily="34" charset="0"/>
                <a:cs typeface="Arial" panose="020B0604020202020204" pitchFamily="34" charset="0"/>
              </a:rPr>
              <a:t> meaning “imitation”.</a:t>
            </a:r>
          </a:p>
          <a:p>
            <a:pPr algn="just" fontAlgn="ctr"/>
            <a:endParaRPr lang="en-US" sz="2400" b="1" dirty="0">
              <a:solidFill>
                <a:schemeClr val="tx1"/>
              </a:solidFill>
              <a:latin typeface="Arial" panose="020B0604020202020204" pitchFamily="34" charset="0"/>
              <a:cs typeface="Arial" panose="020B0604020202020204" pitchFamily="34" charset="0"/>
            </a:endParaRPr>
          </a:p>
          <a:p>
            <a:pPr algn="just"/>
            <a:r>
              <a:rPr lang="en-US" sz="2400" b="1" i="0" dirty="0">
                <a:solidFill>
                  <a:srgbClr val="040C28"/>
                </a:solidFill>
                <a:effectLst/>
                <a:latin typeface="Arial" panose="020B0604020202020204" pitchFamily="34" charset="0"/>
                <a:cs typeface="Arial" panose="020B0604020202020204" pitchFamily="34" charset="0"/>
              </a:rPr>
              <a:t>- Machine Intelligence </a:t>
            </a:r>
            <a:r>
              <a:rPr lang="en-US" sz="2400" b="1" dirty="0">
                <a:solidFill>
                  <a:srgbClr val="040C28"/>
                </a:solidFill>
                <a:latin typeface="Arial" panose="020B0604020202020204" pitchFamily="34" charset="0"/>
                <a:cs typeface="Arial" panose="020B0604020202020204" pitchFamily="34" charset="0"/>
              </a:rPr>
              <a:t>aka</a:t>
            </a:r>
            <a:r>
              <a:rPr lang="en-US" sz="2400" b="1" i="0" dirty="0">
                <a:solidFill>
                  <a:srgbClr val="040C28"/>
                </a:solidFill>
                <a:effectLst/>
                <a:latin typeface="Arial" panose="020B0604020202020204" pitchFamily="34" charset="0"/>
                <a:cs typeface="Arial" panose="020B0604020202020204" pitchFamily="34" charset="0"/>
              </a:rPr>
              <a:t> Embedded Intelligence Technology for Machines is a branch of computer science and engineering (CSE) that mimics intelligence found in nature and biology</a:t>
            </a:r>
            <a:r>
              <a:rPr lang="en-US" sz="2400" b="1" i="0" dirty="0">
                <a:solidFill>
                  <a:srgbClr val="202124"/>
                </a:solidFill>
                <a:effectLst/>
                <a:latin typeface="Arial" panose="020B0604020202020204" pitchFamily="34" charset="0"/>
                <a:cs typeface="Arial" panose="020B0604020202020204" pitchFamily="34" charset="0"/>
              </a:rPr>
              <a:t>. </a:t>
            </a:r>
            <a:endParaRPr lang="en-US" sz="2400" b="1" dirty="0">
              <a:solidFill>
                <a:schemeClr val="tx1"/>
              </a:solidFill>
              <a:latin typeface="Arial" panose="020B0604020202020204" pitchFamily="34" charset="0"/>
              <a:cs typeface="Arial" panose="020B0604020202020204" pitchFamily="34" charset="0"/>
            </a:endParaRPr>
          </a:p>
        </p:txBody>
      </p:sp>
      <p:sp>
        <p:nvSpPr>
          <p:cNvPr id="4" name="TextBox 3"/>
          <p:cNvSpPr txBox="1"/>
          <p:nvPr/>
        </p:nvSpPr>
        <p:spPr>
          <a:xfrm>
            <a:off x="2581996"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87829"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39FFED8D-1227-4BC7-B033-43A1FB0DE095}"/>
              </a:ext>
            </a:extLst>
          </p:cNvPr>
          <p:cNvSpPr>
            <a:spLocks noGrp="1"/>
          </p:cNvSpPr>
          <p:nvPr>
            <p:ph type="sldNum" sz="quarter" idx="12"/>
          </p:nvPr>
        </p:nvSpPr>
        <p:spPr/>
        <p:txBody>
          <a:bodyPr/>
          <a:lstStyle/>
          <a:p>
            <a:fld id="{775FEA1F-E626-42D4-B31C-390833ED0225}" type="slidenum">
              <a:rPr lang="en-US" smtClean="0"/>
              <a:t>7</a:t>
            </a:fld>
            <a:endParaRPr lang="en-US"/>
          </a:p>
        </p:txBody>
      </p:sp>
    </p:spTree>
    <p:extLst>
      <p:ext uri="{BB962C8B-B14F-4D97-AF65-F5344CB8AC3E}">
        <p14:creationId xmlns:p14="http://schemas.microsoft.com/office/powerpoint/2010/main" val="3406554808"/>
      </p:ext>
    </p:extLst>
  </p:cSld>
  <p:clrMapOvr>
    <a:masterClrMapping/>
  </p:clrMapOvr>
  <mc:AlternateContent xmlns:mc="http://schemas.openxmlformats.org/markup-compatibility/2006" xmlns:p14="http://schemas.microsoft.com/office/powerpoint/2010/main">
    <mc:Choice Requires="p14">
      <p:transition p14:dur="100" advTm="11720">
        <p:cut/>
      </p:transition>
    </mc:Choice>
    <mc:Fallback xmlns="">
      <p:transition advTm="11720">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Learning from EIT</a:t>
            </a:r>
          </a:p>
        </p:txBody>
      </p:sp>
      <p:sp>
        <p:nvSpPr>
          <p:cNvPr id="3" name="Subtitle 2"/>
          <p:cNvSpPr>
            <a:spLocks noGrp="1"/>
          </p:cNvSpPr>
          <p:nvPr>
            <p:ph type="subTitle" idx="1"/>
          </p:nvPr>
        </p:nvSpPr>
        <p:spPr>
          <a:xfrm>
            <a:off x="620485" y="1143001"/>
            <a:ext cx="8005163" cy="5213349"/>
          </a:xfrm>
        </p:spPr>
        <p:txBody>
          <a:bodyPr>
            <a:noAutofit/>
          </a:bodyPr>
          <a:lstStyle/>
          <a:p>
            <a:endParaRPr lang="en-US" sz="1100" b="1" dirty="0">
              <a:solidFill>
                <a:schemeClr val="tx1"/>
              </a:solidFill>
              <a:latin typeface="Adobe Caslon Pro" pitchFamily="18" charset="0"/>
            </a:endParaRPr>
          </a:p>
          <a:p>
            <a:pPr algn="l" fontAlgn="ctr"/>
            <a:endParaRPr lang="en-US" sz="1100" b="1" dirty="0">
              <a:solidFill>
                <a:schemeClr val="tx1"/>
              </a:solidFill>
              <a:latin typeface="Adobe Caslon Pro" pitchFamily="18" charset="0"/>
            </a:endParaRPr>
          </a:p>
          <a:p>
            <a:pPr algn="just"/>
            <a:r>
              <a:rPr lang="en-US" sz="2400" b="1" i="0" dirty="0">
                <a:solidFill>
                  <a:schemeClr val="tx1"/>
                </a:solidFill>
                <a:effectLst/>
                <a:latin typeface="Arial" panose="020B0604020202020204" pitchFamily="34" charset="0"/>
                <a:cs typeface="Arial" panose="020B0604020202020204" pitchFamily="34" charset="0"/>
              </a:rPr>
              <a:t>- Reverse biomimetics is a relatively new process that involves transferring knowledge from machine intelligence back to biology. An example of reverse biomimetics is transferring what we know about </a:t>
            </a:r>
            <a:r>
              <a:rPr lang="en-US" sz="2400" b="1" i="1" u="sng" dirty="0">
                <a:solidFill>
                  <a:schemeClr val="tx1"/>
                </a:solidFill>
                <a:effectLst/>
                <a:latin typeface="Arial" panose="020B0604020202020204" pitchFamily="34" charset="0"/>
                <a:cs typeface="Arial" panose="020B0604020202020204" pitchFamily="34" charset="0"/>
              </a:rPr>
              <a:t>digital</a:t>
            </a:r>
            <a:r>
              <a:rPr lang="en-US" sz="2400" b="1" i="0" dirty="0">
                <a:solidFill>
                  <a:schemeClr val="tx1"/>
                </a:solidFill>
                <a:effectLst/>
                <a:latin typeface="Arial" panose="020B0604020202020204" pitchFamily="34" charset="0"/>
                <a:cs typeface="Arial" panose="020B0604020202020204" pitchFamily="34" charset="0"/>
              </a:rPr>
              <a:t> neural networks to understanding our brain’s </a:t>
            </a:r>
            <a:r>
              <a:rPr lang="en-US" sz="2400" b="1" i="1" u="sng" dirty="0">
                <a:solidFill>
                  <a:schemeClr val="tx1"/>
                </a:solidFill>
                <a:effectLst/>
                <a:latin typeface="Arial" panose="020B0604020202020204" pitchFamily="34" charset="0"/>
                <a:cs typeface="Arial" panose="020B0604020202020204" pitchFamily="34" charset="0"/>
              </a:rPr>
              <a:t>analog</a:t>
            </a:r>
            <a:r>
              <a:rPr lang="en-US" sz="2400" b="1" i="0" dirty="0">
                <a:solidFill>
                  <a:schemeClr val="tx1"/>
                </a:solidFill>
                <a:effectLst/>
                <a:latin typeface="Arial" panose="020B0604020202020204" pitchFamily="34" charset="0"/>
                <a:cs typeface="Arial" panose="020B0604020202020204" pitchFamily="34" charset="0"/>
              </a:rPr>
              <a:t> neural networks.</a:t>
            </a:r>
          </a:p>
          <a:p>
            <a:pPr algn="just"/>
            <a:endParaRPr lang="en-US" sz="1100" b="1" i="0" dirty="0">
              <a:solidFill>
                <a:schemeClr val="tx1"/>
              </a:solidFill>
              <a:effectLst/>
              <a:latin typeface="Arial" panose="020B0604020202020204" pitchFamily="34" charset="0"/>
              <a:cs typeface="Arial" panose="020B0604020202020204" pitchFamily="34" charset="0"/>
            </a:endParaRPr>
          </a:p>
          <a:p>
            <a:pPr algn="just" fontAlgn="ctr"/>
            <a:r>
              <a:rPr lang="en-US" sz="2400" b="1" i="0" dirty="0">
                <a:solidFill>
                  <a:schemeClr val="tx1"/>
                </a:solidFill>
                <a:effectLst/>
                <a:latin typeface="Arial" panose="020B0604020202020204" pitchFamily="34" charset="0"/>
                <a:cs typeface="Arial" panose="020B0604020202020204" pitchFamily="34" charset="0"/>
              </a:rPr>
              <a:t>- The Theory uses our perspective and understanding of EIT to reverse engineer ourselves and the Universe both in biotic and abiotic forms.</a:t>
            </a:r>
          </a:p>
          <a:p>
            <a:pPr algn="l" fontAlgn="ctr"/>
            <a:endParaRPr lang="en-US" sz="1100" b="1" i="0" dirty="0">
              <a:solidFill>
                <a:schemeClr val="tx1"/>
              </a:solidFill>
              <a:effectLst/>
              <a:latin typeface="Google Sans"/>
            </a:endParaRPr>
          </a:p>
          <a:p>
            <a:pPr algn="l"/>
            <a:endParaRPr lang="en-US" sz="2400" b="1" dirty="0">
              <a:solidFill>
                <a:schemeClr val="tx1"/>
              </a:solidFill>
              <a:latin typeface="Adobe Caslon Pro" pitchFamily="18" charset="0"/>
            </a:endParaRPr>
          </a:p>
        </p:txBody>
      </p:sp>
      <p:sp>
        <p:nvSpPr>
          <p:cNvPr id="4" name="TextBox 3"/>
          <p:cNvSpPr txBox="1"/>
          <p:nvPr/>
        </p:nvSpPr>
        <p:spPr>
          <a:xfrm>
            <a:off x="2581996"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87829"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39FFED8D-1227-4BC7-B033-43A1FB0DE095}"/>
              </a:ext>
            </a:extLst>
          </p:cNvPr>
          <p:cNvSpPr>
            <a:spLocks noGrp="1"/>
          </p:cNvSpPr>
          <p:nvPr>
            <p:ph type="sldNum" sz="quarter" idx="12"/>
          </p:nvPr>
        </p:nvSpPr>
        <p:spPr/>
        <p:txBody>
          <a:bodyPr/>
          <a:lstStyle/>
          <a:p>
            <a:fld id="{775FEA1F-E626-42D4-B31C-390833ED0225}" type="slidenum">
              <a:rPr lang="en-US" smtClean="0"/>
              <a:t>8</a:t>
            </a:fld>
            <a:endParaRPr lang="en-US"/>
          </a:p>
        </p:txBody>
      </p:sp>
    </p:spTree>
    <p:extLst>
      <p:ext uri="{BB962C8B-B14F-4D97-AF65-F5344CB8AC3E}">
        <p14:creationId xmlns:p14="http://schemas.microsoft.com/office/powerpoint/2010/main" val="2465666527"/>
      </p:ext>
    </p:extLst>
  </p:cSld>
  <p:clrMapOvr>
    <a:masterClrMapping/>
  </p:clrMapOvr>
  <mc:AlternateContent xmlns:mc="http://schemas.openxmlformats.org/markup-compatibility/2006" xmlns:p14="http://schemas.microsoft.com/office/powerpoint/2010/main">
    <mc:Choice Requires="p14">
      <p:transition p14:dur="100" advTm="11720">
        <p:cut/>
      </p:transition>
    </mc:Choice>
    <mc:Fallback xmlns="">
      <p:transition advTm="11720">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808FEC-1C36-D978-16CE-426F8CF0F419}"/>
            </a:ext>
          </a:extLst>
        </p:cNvPr>
        <p:cNvGrpSpPr/>
        <p:nvPr/>
      </p:nvGrpSpPr>
      <p:grpSpPr>
        <a:xfrm>
          <a:off x="0" y="0"/>
          <a:ext cx="0" cy="0"/>
          <a:chOff x="0" y="0"/>
          <a:chExt cx="0" cy="0"/>
        </a:xfrm>
      </p:grpSpPr>
      <p:pic>
        <p:nvPicPr>
          <p:cNvPr id="1028" name="Picture 4" descr="C:\Users\Dave\Desktop\Slide header.jpg">
            <a:extLst>
              <a:ext uri="{FF2B5EF4-FFF2-40B4-BE49-F238E27FC236}">
                <a16:creationId xmlns:a16="http://schemas.microsoft.com/office/drawing/2014/main" id="{0D939DA6-4E9A-AF34-8C66-8FA034476B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CB1B1EB9-BD16-F161-9423-23EE76CF5040}"/>
              </a:ext>
            </a:extLst>
          </p:cNvPr>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Neural Networks (NN)</a:t>
            </a:r>
          </a:p>
        </p:txBody>
      </p:sp>
      <p:sp>
        <p:nvSpPr>
          <p:cNvPr id="3" name="Subtitle 2">
            <a:extLst>
              <a:ext uri="{FF2B5EF4-FFF2-40B4-BE49-F238E27FC236}">
                <a16:creationId xmlns:a16="http://schemas.microsoft.com/office/drawing/2014/main" id="{3BAC6A46-57BD-AE54-69F1-0778E754F692}"/>
              </a:ext>
            </a:extLst>
          </p:cNvPr>
          <p:cNvSpPr>
            <a:spLocks noGrp="1"/>
          </p:cNvSpPr>
          <p:nvPr>
            <p:ph type="subTitle" idx="1"/>
          </p:nvPr>
        </p:nvSpPr>
        <p:spPr>
          <a:xfrm>
            <a:off x="533399" y="1230920"/>
            <a:ext cx="8153401" cy="5031380"/>
          </a:xfrm>
        </p:spPr>
        <p:txBody>
          <a:bodyPr>
            <a:noAutofit/>
          </a:bodyPr>
          <a:lstStyle/>
          <a:p>
            <a:pPr marR="0" algn="just">
              <a:spcBef>
                <a:spcPts val="0"/>
              </a:spcBef>
              <a:spcAft>
                <a:spcPts val="0"/>
              </a:spcAft>
            </a:pPr>
            <a:r>
              <a:rPr lang="en-US" sz="2000" b="1" u="sng" dirty="0">
                <a:solidFill>
                  <a:schemeClr val="tx1"/>
                </a:solidFill>
                <a:latin typeface="Arial" panose="020B0604020202020204" pitchFamily="34" charset="0"/>
                <a:ea typeface="Times New Roman" panose="02020603050405020304" pitchFamily="18" charset="0"/>
                <a:cs typeface="Arial" panose="020B0604020202020204" pitchFamily="34" charset="0"/>
                <a:hlinkClick r:id="rId4"/>
              </a:rPr>
              <a:t>- </a:t>
            </a:r>
            <a:r>
              <a:rPr lang="en-US" sz="2000" b="1" dirty="0">
                <a:solidFill>
                  <a:schemeClr val="tx1"/>
                </a:solidFill>
                <a:latin typeface="Arial" panose="020B0604020202020204" pitchFamily="34" charset="0"/>
                <a:ea typeface="Times New Roman" panose="02020603050405020304" pitchFamily="18" charset="0"/>
                <a:cs typeface="Arial" panose="020B0604020202020204" pitchFamily="34" charset="0"/>
                <a:hlinkClick r:id="rId4"/>
              </a:rPr>
              <a:t>Geoffrey Hinton</a:t>
            </a:r>
            <a:r>
              <a:rPr lang="en-US" sz="2000" b="1" dirty="0">
                <a:solidFill>
                  <a:schemeClr val="tx1"/>
                </a:solidFill>
                <a:latin typeface="Arial" panose="020B0604020202020204" pitchFamily="34" charset="0"/>
                <a:ea typeface="Times New Roman" panose="02020603050405020304" pitchFamily="18" charset="0"/>
                <a:cs typeface="Arial" panose="020B0604020202020204" pitchFamily="34" charset="0"/>
              </a:rPr>
              <a:t> and others defined and created small digital neural network (DNN) functions with 8-bit computers.</a:t>
            </a:r>
          </a:p>
          <a:p>
            <a:pPr marR="0" algn="just">
              <a:spcBef>
                <a:spcPts val="0"/>
              </a:spcBef>
              <a:spcAft>
                <a:spcPts val="0"/>
              </a:spcAft>
            </a:pPr>
            <a:r>
              <a:rPr lang="en-US" sz="2000" b="1" i="0" dirty="0">
                <a:solidFill>
                  <a:srgbClr val="1F1F1F"/>
                </a:solidFill>
                <a:effectLst/>
                <a:latin typeface="Arial" panose="020B0604020202020204" pitchFamily="34" charset="0"/>
                <a:cs typeface="Arial" panose="020B0604020202020204" pitchFamily="34" charset="0"/>
              </a:rPr>
              <a:t>- During forward propagation, information is fed into the neural network, and the network calculates the output. During backward propagation, the error between the predicted output and the actual output is calculated, and the weights and biases of each neuron are adjusted to reduce the error.</a:t>
            </a:r>
            <a:endParaRPr lang="en-US" sz="2000" b="1"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marR="0" algn="just">
              <a:spcBef>
                <a:spcPts val="0"/>
              </a:spcBef>
              <a:spcAft>
                <a:spcPts val="0"/>
              </a:spcAft>
            </a:pPr>
            <a:r>
              <a:rPr lang="en-US" sz="2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For conceptualization and experimentation purposes, small </a:t>
            </a:r>
            <a:r>
              <a:rPr lang="en-US" sz="2000" b="1" i="1"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low-power</a:t>
            </a:r>
            <a:r>
              <a:rPr lang="en-US" sz="2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DNN’s for </a:t>
            </a:r>
            <a:r>
              <a:rPr lang="en-US" sz="2000" b="1" i="1"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tiny</a:t>
            </a:r>
            <a:r>
              <a:rPr lang="en-US" sz="2000" b="1"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language models </a:t>
            </a:r>
            <a:r>
              <a:rPr lang="en-US" sz="2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(TLM) have been built with 6502 8-bit microprocessors. </a:t>
            </a:r>
          </a:p>
          <a:p>
            <a:pPr algn="just">
              <a:spcBef>
                <a:spcPts val="0"/>
              </a:spcBef>
            </a:pPr>
            <a:r>
              <a:rPr lang="en-US" sz="2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Your brain, a massively parallel </a:t>
            </a:r>
            <a:r>
              <a:rPr lang="en-US" sz="2000" b="1" dirty="0">
                <a:solidFill>
                  <a:schemeClr val="tx1"/>
                </a:solidFill>
                <a:latin typeface="Arial" panose="020B0604020202020204" pitchFamily="34" charset="0"/>
                <a:ea typeface="Times New Roman" panose="02020603050405020304" pitchFamily="18" charset="0"/>
                <a:cs typeface="Arial" panose="020B0604020202020204" pitchFamily="34" charset="0"/>
              </a:rPr>
              <a:t>a</a:t>
            </a:r>
            <a:r>
              <a:rPr lang="en-US" sz="2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nalog NN, processes what could be considered a human large language model (LLM)</a:t>
            </a:r>
            <a:r>
              <a:rPr lang="en-US" sz="2000" b="1" dirty="0">
                <a:solidFill>
                  <a:schemeClr val="tx1"/>
                </a:solidFill>
                <a:latin typeface="Arial" panose="020B0604020202020204" pitchFamily="34" charset="0"/>
                <a:ea typeface="Times New Roman" panose="02020603050405020304" pitchFamily="18" charset="0"/>
                <a:cs typeface="Arial" panose="020B0604020202020204" pitchFamily="34" charset="0"/>
              </a:rPr>
              <a:t>. Interestingly, your brain uses approximately </a:t>
            </a:r>
            <a:r>
              <a:rPr lang="en-US" sz="2000" b="1"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30 watts</a:t>
            </a:r>
            <a:r>
              <a:rPr lang="en-US" sz="2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of power. </a:t>
            </a:r>
          </a:p>
          <a:p>
            <a:pPr marR="0" algn="just">
              <a:spcBef>
                <a:spcPts val="0"/>
              </a:spcBef>
              <a:spcAft>
                <a:spcPts val="0"/>
              </a:spcAft>
            </a:pPr>
            <a:r>
              <a:rPr lang="en-US" sz="2000" b="1" dirty="0">
                <a:solidFill>
                  <a:schemeClr val="tx1"/>
                </a:solidFill>
                <a:latin typeface="Arial" panose="020B0604020202020204" pitchFamily="34" charset="0"/>
                <a:ea typeface="Times New Roman" panose="02020603050405020304" pitchFamily="18" charset="0"/>
                <a:cs typeface="Arial" panose="020B0604020202020204" pitchFamily="34" charset="0"/>
              </a:rPr>
              <a:t>- Today Nvidia arm9 microprocessor powered collective DNNs are used for </a:t>
            </a:r>
            <a:r>
              <a:rPr lang="en-US" sz="2000" b="1" i="1" u="sng" dirty="0">
                <a:solidFill>
                  <a:schemeClr val="tx1"/>
                </a:solidFill>
                <a:latin typeface="Arial" panose="020B0604020202020204" pitchFamily="34" charset="0"/>
                <a:ea typeface="Times New Roman" panose="02020603050405020304" pitchFamily="18" charset="0"/>
                <a:cs typeface="Arial" panose="020B0604020202020204" pitchFamily="34" charset="0"/>
              </a:rPr>
              <a:t>large</a:t>
            </a:r>
            <a:r>
              <a:rPr lang="en-US" sz="2000" b="1" i="1" dirty="0">
                <a:solidFill>
                  <a:schemeClr val="tx1"/>
                </a:solidFill>
                <a:latin typeface="Arial" panose="020B0604020202020204" pitchFamily="34" charset="0"/>
                <a:ea typeface="Times New Roman" panose="02020603050405020304" pitchFamily="18" charset="0"/>
                <a:cs typeface="Arial" panose="020B0604020202020204" pitchFamily="34" charset="0"/>
              </a:rPr>
              <a:t> language models</a:t>
            </a:r>
            <a:r>
              <a:rPr lang="en-US" sz="2000" b="1" dirty="0">
                <a:solidFill>
                  <a:schemeClr val="tx1"/>
                </a:solidFill>
                <a:latin typeface="Arial" panose="020B0604020202020204" pitchFamily="34" charset="0"/>
                <a:ea typeface="Times New Roman" panose="02020603050405020304" pitchFamily="18" charset="0"/>
                <a:cs typeface="Arial" panose="020B0604020202020204" pitchFamily="34" charset="0"/>
              </a:rPr>
              <a:t> (LLM). Interestingly, Nvidia DNN for LLMs use </a:t>
            </a:r>
            <a:r>
              <a:rPr lang="en-US" sz="2000" b="1" u="sng" dirty="0">
                <a:solidFill>
                  <a:schemeClr val="tx1"/>
                </a:solidFill>
                <a:latin typeface="Arial" panose="020B0604020202020204" pitchFamily="34" charset="0"/>
                <a:ea typeface="Times New Roman" panose="02020603050405020304" pitchFamily="18" charset="0"/>
                <a:cs typeface="Arial" panose="020B0604020202020204" pitchFamily="34" charset="0"/>
              </a:rPr>
              <a:t>megawatts</a:t>
            </a:r>
            <a:r>
              <a:rPr lang="en-US" sz="2000" b="1" dirty="0">
                <a:solidFill>
                  <a:schemeClr val="tx1"/>
                </a:solidFill>
                <a:latin typeface="Arial" panose="020B0604020202020204" pitchFamily="34" charset="0"/>
                <a:ea typeface="Times New Roman" panose="02020603050405020304" pitchFamily="18" charset="0"/>
                <a:cs typeface="Arial" panose="020B0604020202020204" pitchFamily="34" charset="0"/>
              </a:rPr>
              <a:t> of power.</a:t>
            </a:r>
          </a:p>
        </p:txBody>
      </p:sp>
      <p:sp>
        <p:nvSpPr>
          <p:cNvPr id="4" name="TextBox 3">
            <a:extLst>
              <a:ext uri="{FF2B5EF4-FFF2-40B4-BE49-F238E27FC236}">
                <a16:creationId xmlns:a16="http://schemas.microsoft.com/office/drawing/2014/main" id="{6D49EF67-DC84-2295-8A59-0F8C8629408E}"/>
              </a:ext>
            </a:extLst>
          </p:cNvPr>
          <p:cNvSpPr txBox="1"/>
          <p:nvPr/>
        </p:nvSpPr>
        <p:spPr>
          <a:xfrm>
            <a:off x="2581996"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a:extLst>
              <a:ext uri="{FF2B5EF4-FFF2-40B4-BE49-F238E27FC236}">
                <a16:creationId xmlns:a16="http://schemas.microsoft.com/office/drawing/2014/main" id="{667436D8-B39D-2825-6328-D2A6E786F97F}"/>
              </a:ext>
            </a:extLst>
          </p:cNvPr>
          <p:cNvSpPr txBox="1"/>
          <p:nvPr/>
        </p:nvSpPr>
        <p:spPr>
          <a:xfrm>
            <a:off x="587829" y="6262300"/>
            <a:ext cx="8103134" cy="369332"/>
          </a:xfrm>
          <a:prstGeom prst="rect">
            <a:avLst/>
          </a:prstGeom>
          <a:noFill/>
        </p:spPr>
        <p:txBody>
          <a:bodyPr wrap="square" rtlCol="0">
            <a:spAutoFit/>
          </a:bodyPr>
          <a:lstStyle/>
          <a:p>
            <a:pPr algn="ctr"/>
            <a:r>
              <a:rPr lang="en-US" dirty="0">
                <a:hlinkClick r:id="rId5"/>
              </a:rPr>
              <a:t>www.WDC65xx.com</a:t>
            </a:r>
            <a:r>
              <a:rPr lang="en-US" dirty="0"/>
              <a:t> &amp; </a:t>
            </a:r>
            <a:r>
              <a:rPr lang="en-US" dirty="0">
                <a:hlinkClick r:id="rId6"/>
              </a:rPr>
              <a:t>www.TheMenschFoundation.org</a:t>
            </a:r>
            <a:r>
              <a:rPr lang="en-US" dirty="0"/>
              <a:t> </a:t>
            </a:r>
          </a:p>
        </p:txBody>
      </p:sp>
      <p:sp>
        <p:nvSpPr>
          <p:cNvPr id="5" name="Slide Number Placeholder 4">
            <a:extLst>
              <a:ext uri="{FF2B5EF4-FFF2-40B4-BE49-F238E27FC236}">
                <a16:creationId xmlns:a16="http://schemas.microsoft.com/office/drawing/2014/main" id="{C78E3C1A-B479-9C2D-5BF0-E5BEC531794B}"/>
              </a:ext>
            </a:extLst>
          </p:cNvPr>
          <p:cNvSpPr>
            <a:spLocks noGrp="1"/>
          </p:cNvSpPr>
          <p:nvPr>
            <p:ph type="sldNum" sz="quarter" idx="12"/>
          </p:nvPr>
        </p:nvSpPr>
        <p:spPr/>
        <p:txBody>
          <a:bodyPr/>
          <a:lstStyle/>
          <a:p>
            <a:fld id="{775FEA1F-E626-42D4-B31C-390833ED0225}" type="slidenum">
              <a:rPr lang="en-US" smtClean="0"/>
              <a:t>9</a:t>
            </a:fld>
            <a:endParaRPr lang="en-US"/>
          </a:p>
        </p:txBody>
      </p:sp>
    </p:spTree>
    <p:extLst>
      <p:ext uri="{BB962C8B-B14F-4D97-AF65-F5344CB8AC3E}">
        <p14:creationId xmlns:p14="http://schemas.microsoft.com/office/powerpoint/2010/main" val="3864341577"/>
      </p:ext>
    </p:extLst>
  </p:cSld>
  <p:clrMapOvr>
    <a:masterClrMapping/>
  </p:clrMapOvr>
  <mc:AlternateContent xmlns:mc="http://schemas.openxmlformats.org/markup-compatibility/2006" xmlns:p14="http://schemas.microsoft.com/office/powerpoint/2010/main">
    <mc:Choice Requires="p14">
      <p:transition p14:dur="100" advTm="11720">
        <p:cut/>
      </p:transition>
    </mc:Choice>
    <mc:Fallback xmlns="">
      <p:transition advTm="11720">
        <p:cu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Philosophy of Embedded Intelligence by Bill Mensch PP Slides 2013-07-08</Template>
  <TotalTime>10899</TotalTime>
  <Words>1835</Words>
  <Application>Microsoft Office PowerPoint</Application>
  <PresentationFormat>On-screen Show (4:3)</PresentationFormat>
  <Paragraphs>181</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Adobe Caslon Pro</vt:lpstr>
      <vt:lpstr>Arial</vt:lpstr>
      <vt:lpstr>Calibri</vt:lpstr>
      <vt:lpstr>Google Sans</vt:lpstr>
      <vt:lpstr>Roboto</vt:lpstr>
      <vt:lpstr>Office Theme</vt:lpstr>
      <vt:lpstr> TSC TEI April 23, 2024</vt:lpstr>
      <vt:lpstr>Caution!!</vt:lpstr>
      <vt:lpstr> The Theory</vt:lpstr>
      <vt:lpstr> Collective Intelligence</vt:lpstr>
      <vt:lpstr> Imagination</vt:lpstr>
      <vt:lpstr> MI vs AI</vt:lpstr>
      <vt:lpstr>Learning from Nature </vt:lpstr>
      <vt:lpstr>Learning from EIT</vt:lpstr>
      <vt:lpstr> Neural Networks (NN)</vt:lpstr>
      <vt:lpstr> Human Intelligence</vt:lpstr>
      <vt:lpstr>AHI vs AMI</vt:lpstr>
      <vt:lpstr>AHC vs AMC</vt:lpstr>
      <vt:lpstr> Human Consciousness</vt:lpstr>
      <vt:lpstr> Revolutions</vt:lpstr>
      <vt:lpstr> The Revolutionaries</vt:lpstr>
      <vt:lpstr>The Ending Slide.</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Philosophy of EI</dc:title>
  <dc:creator>Bill Mensch</dc:creator>
  <cp:lastModifiedBy>Bill Mensch</cp:lastModifiedBy>
  <cp:revision>355</cp:revision>
  <cp:lastPrinted>2024-04-17T16:46:19Z</cp:lastPrinted>
  <dcterms:created xsi:type="dcterms:W3CDTF">2013-07-14T18:37:42Z</dcterms:created>
  <dcterms:modified xsi:type="dcterms:W3CDTF">2024-04-17T16:47:10Z</dcterms:modified>
</cp:coreProperties>
</file>