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9" r:id="rId4"/>
    <p:sldId id="277" r:id="rId5"/>
    <p:sldId id="271" r:id="rId6"/>
    <p:sldId id="272" r:id="rId7"/>
    <p:sldId id="273" r:id="rId8"/>
    <p:sldId id="27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2BA363-B4B7-45F0-8A18-0081464796C4}" type="datetimeFigureOut">
              <a:rPr lang="en-US" smtClean="0"/>
              <a:t>11/25/2019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1DC35D-F53C-4620-A21B-7692945BE5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1DC35D-F53C-4620-A21B-7692945BE5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1DC35D-F53C-4620-A21B-7692945BE5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1DC35D-F53C-4620-A21B-7692945BE57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A1DC35D-F53C-4620-A21B-7692945BE57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1DC35D-F53C-4620-A21B-7692945BE57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A1DC35D-F53C-4620-A21B-7692945BE5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A1DC35D-F53C-4620-A21B-7692945BE57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2BA363-B4B7-45F0-8A18-0081464796C4}" type="datetimeFigureOut">
              <a:rPr lang="en-US" smtClean="0"/>
              <a:t>11/25/2019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A1DC35D-F53C-4620-A21B-7692945BE5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B2BA363-B4B7-45F0-8A18-0081464796C4}" type="datetimeFigureOut">
              <a:rPr lang="en-US" smtClean="0"/>
              <a:t>11/25/2019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A1DC35D-F53C-4620-A21B-7692945BE57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2BA363-B4B7-45F0-8A18-0081464796C4}" type="datetimeFigureOut">
              <a:rPr lang="en-US" smtClean="0"/>
              <a:t>11/25/2019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A1DC35D-F53C-4620-A21B-7692945BE57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2BA363-B4B7-45F0-8A18-0081464796C4}" type="datetimeFigureOut">
              <a:rPr lang="en-US" smtClean="0"/>
              <a:t>11/25/2019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1DC35D-F53C-4620-A21B-7692945BE5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dc65xx.com/wp-content/uploads/2019/11/WW-Mensch-EIT-Award-Self-Nomination-Form.docx"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mailto:info@WesternDesignCent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828800"/>
            <a:ext cx="7772400" cy="1199704"/>
          </a:xfrm>
        </p:spPr>
        <p:txBody>
          <a:bodyPr>
            <a:normAutofit fontScale="70000" lnSpcReduction="20000"/>
          </a:bodyPr>
          <a:lstStyle/>
          <a:p>
            <a:pPr algn="ctr"/>
            <a:r>
              <a:rPr lang="en-US" sz="6600" dirty="0" smtClean="0">
                <a:latin typeface="Adobe Garamond Pro Bold" pitchFamily="18" charset="0"/>
              </a:rPr>
              <a:t>Worldwide </a:t>
            </a:r>
            <a:r>
              <a:rPr lang="en-US" sz="6600" dirty="0" smtClean="0">
                <a:latin typeface="Adobe Garamond Pro Bold" pitchFamily="18" charset="0"/>
              </a:rPr>
              <a:t>Mensch EIT Award</a:t>
            </a:r>
            <a:endParaRPr lang="en-US" sz="6600" dirty="0">
              <a:solidFill>
                <a:srgbClr val="FF0000"/>
              </a:solidFill>
              <a:latin typeface="Adobe Garamond Pro Bold" pitchFamily="18" charset="0"/>
            </a:endParaRPr>
          </a:p>
        </p:txBody>
      </p:sp>
      <p:sp>
        <p:nvSpPr>
          <p:cNvPr id="5" name="TextBox 4"/>
          <p:cNvSpPr txBox="1"/>
          <p:nvPr/>
        </p:nvSpPr>
        <p:spPr>
          <a:xfrm>
            <a:off x="1600200" y="5877580"/>
            <a:ext cx="6019800" cy="523220"/>
          </a:xfrm>
          <a:prstGeom prst="rect">
            <a:avLst/>
          </a:prstGeom>
          <a:noFill/>
        </p:spPr>
        <p:txBody>
          <a:bodyPr wrap="square" rtlCol="0">
            <a:spAutoFit/>
          </a:bodyPr>
          <a:lstStyle/>
          <a:p>
            <a:pPr algn="ctr"/>
            <a:r>
              <a:rPr lang="en-US" sz="1400" dirty="0"/>
              <a:t>©</a:t>
            </a:r>
            <a:r>
              <a:rPr lang="en-US" sz="1400" dirty="0" smtClean="0"/>
              <a:t>2019 The Bill and Dianne Mensch Foundation, Inc. </a:t>
            </a:r>
          </a:p>
          <a:p>
            <a:pPr algn="ctr"/>
            <a:r>
              <a:rPr lang="en-US" sz="1400" dirty="0" smtClean="0"/>
              <a:t>All rights reserved.</a:t>
            </a:r>
            <a:endParaRPr lang="en-US" sz="1400" dirty="0"/>
          </a:p>
        </p:txBody>
      </p:sp>
      <p:sp>
        <p:nvSpPr>
          <p:cNvPr id="6" name="TextBox 5"/>
          <p:cNvSpPr txBox="1"/>
          <p:nvPr/>
        </p:nvSpPr>
        <p:spPr>
          <a:xfrm>
            <a:off x="2133600" y="6341440"/>
            <a:ext cx="4953000" cy="307777"/>
          </a:xfrm>
          <a:prstGeom prst="rect">
            <a:avLst/>
          </a:prstGeom>
          <a:noFill/>
        </p:spPr>
        <p:txBody>
          <a:bodyPr wrap="square" rtlCol="0">
            <a:spAutoFit/>
          </a:bodyPr>
          <a:lstStyle/>
          <a:p>
            <a:pPr algn="ctr"/>
            <a:r>
              <a:rPr lang="en-US" sz="1400" dirty="0" smtClean="0">
                <a:solidFill>
                  <a:schemeClr val="bg1"/>
                </a:solidFill>
              </a:rPr>
              <a:t>TheMenschFoundation.org</a:t>
            </a:r>
            <a:endParaRPr lang="en-US" sz="1400"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3200400"/>
            <a:ext cx="1828800" cy="1828800"/>
          </a:xfrm>
          <a:prstGeom prst="rect">
            <a:avLst/>
          </a:prstGeom>
        </p:spPr>
      </p:pic>
    </p:spTree>
    <p:extLst>
      <p:ext uri="{BB962C8B-B14F-4D97-AF65-F5344CB8AC3E}">
        <p14:creationId xmlns:p14="http://schemas.microsoft.com/office/powerpoint/2010/main" val="22883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1151886"/>
            <a:ext cx="8991600" cy="236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12282"/>
            <a:ext cx="8077200" cy="923330"/>
          </a:xfrm>
          <a:prstGeom prst="rect">
            <a:avLst/>
          </a:prstGeom>
          <a:noFill/>
        </p:spPr>
        <p:txBody>
          <a:bodyPr wrap="square" rtlCol="0">
            <a:spAutoFit/>
          </a:bodyPr>
          <a:lstStyle/>
          <a:p>
            <a:pPr algn="ctr"/>
            <a:r>
              <a:rPr lang="en-US" sz="5400" dirty="0" smtClean="0">
                <a:solidFill>
                  <a:schemeClr val="accent2">
                    <a:lumMod val="75000"/>
                  </a:schemeClr>
                </a:solidFill>
                <a:latin typeface="Adobe Garamond Pro Bold" pitchFamily="18" charset="0"/>
              </a:rPr>
              <a:t>About the Foundation</a:t>
            </a:r>
            <a:endParaRPr lang="en-US" sz="5400" dirty="0">
              <a:solidFill>
                <a:schemeClr val="accent2">
                  <a:lumMod val="75000"/>
                </a:schemeClr>
              </a:solidFill>
              <a:latin typeface="Adobe Garamond Pro Bold" pitchFamily="18" charset="0"/>
            </a:endParaRPr>
          </a:p>
        </p:txBody>
      </p:sp>
      <p:sp>
        <p:nvSpPr>
          <p:cNvPr id="3" name="TextBox 2"/>
          <p:cNvSpPr txBox="1"/>
          <p:nvPr/>
        </p:nvSpPr>
        <p:spPr>
          <a:xfrm>
            <a:off x="533400" y="1600199"/>
            <a:ext cx="8077200" cy="1015663"/>
          </a:xfrm>
          <a:prstGeom prst="rect">
            <a:avLst/>
          </a:prstGeom>
          <a:noFill/>
        </p:spPr>
        <p:txBody>
          <a:bodyPr wrap="square" rtlCol="0">
            <a:spAutoFit/>
          </a:bodyPr>
          <a:lstStyle/>
          <a:p>
            <a:pPr algn="ctr"/>
            <a:r>
              <a:rPr lang="en-US" sz="6000" dirty="0" smtClean="0">
                <a:latin typeface="Adobe Garamond Pro Bold" pitchFamily="18" charset="0"/>
              </a:rPr>
              <a:t>Mission Statement:</a:t>
            </a:r>
            <a:endParaRPr lang="en-US" sz="6000" dirty="0">
              <a:latin typeface="Adobe Garamond Pro Bold" pitchFamily="18" charset="0"/>
            </a:endParaRPr>
          </a:p>
        </p:txBody>
      </p:sp>
      <p:sp>
        <p:nvSpPr>
          <p:cNvPr id="4" name="TextBox 3"/>
          <p:cNvSpPr txBox="1"/>
          <p:nvPr/>
        </p:nvSpPr>
        <p:spPr>
          <a:xfrm>
            <a:off x="533400" y="3124200"/>
            <a:ext cx="8077200" cy="1477328"/>
          </a:xfrm>
          <a:prstGeom prst="rect">
            <a:avLst/>
          </a:prstGeom>
          <a:noFill/>
        </p:spPr>
        <p:txBody>
          <a:bodyPr wrap="square" rtlCol="0">
            <a:spAutoFit/>
          </a:bodyPr>
          <a:lstStyle/>
          <a:p>
            <a:pPr algn="ctr"/>
            <a:r>
              <a:rPr lang="en-US" dirty="0"/>
              <a:t>The Bill and Dianne Mensch Foundation provides information and technology for enriching learning about Computer Science &amp; Engineering (CSE) and its relationship to Electrical and Computer Engineering (ECE) and Embedded Systems (ES) as well as the more general topic of application specific Embedded Intelligence (EI).</a:t>
            </a:r>
            <a:endParaRPr lang="en-US" dirty="0">
              <a:latin typeface="Adobe Arabic" pitchFamily="18" charset="-78"/>
              <a:cs typeface="Adobe Arabic" pitchFamily="18"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5905500"/>
            <a:ext cx="2857500" cy="952500"/>
          </a:xfrm>
          <a:prstGeom prst="rect">
            <a:avLst/>
          </a:prstGeom>
        </p:spPr>
      </p:pic>
    </p:spTree>
    <p:extLst>
      <p:ext uri="{BB962C8B-B14F-4D97-AF65-F5344CB8AC3E}">
        <p14:creationId xmlns:p14="http://schemas.microsoft.com/office/powerpoint/2010/main" val="149317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1151886"/>
            <a:ext cx="8991600" cy="236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12282"/>
            <a:ext cx="8077200" cy="769441"/>
          </a:xfrm>
          <a:prstGeom prst="rect">
            <a:avLst/>
          </a:prstGeom>
          <a:noFill/>
        </p:spPr>
        <p:txBody>
          <a:bodyPr wrap="square" rtlCol="0">
            <a:spAutoFit/>
          </a:bodyPr>
          <a:lstStyle/>
          <a:p>
            <a:pPr algn="ctr"/>
            <a:r>
              <a:rPr lang="en-US" sz="4400" dirty="0" smtClean="0">
                <a:solidFill>
                  <a:schemeClr val="accent2">
                    <a:lumMod val="75000"/>
                  </a:schemeClr>
                </a:solidFill>
                <a:latin typeface="Adobe Garamond Pro Bold" pitchFamily="18" charset="0"/>
              </a:rPr>
              <a:t>About the </a:t>
            </a:r>
            <a:r>
              <a:rPr lang="en-US" sz="4400" dirty="0" smtClean="0">
                <a:solidFill>
                  <a:schemeClr val="accent2">
                    <a:lumMod val="75000"/>
                  </a:schemeClr>
                </a:solidFill>
                <a:latin typeface="Adobe Garamond Pro Bold" pitchFamily="18" charset="0"/>
              </a:rPr>
              <a:t>Worldwide </a:t>
            </a:r>
            <a:r>
              <a:rPr lang="en-US" sz="4400" dirty="0" smtClean="0">
                <a:solidFill>
                  <a:schemeClr val="accent2">
                    <a:lumMod val="75000"/>
                  </a:schemeClr>
                </a:solidFill>
                <a:latin typeface="Adobe Garamond Pro Bold" pitchFamily="18" charset="0"/>
              </a:rPr>
              <a:t>EIT Award</a:t>
            </a:r>
            <a:endParaRPr lang="en-US" sz="4400" dirty="0">
              <a:solidFill>
                <a:schemeClr val="accent2">
                  <a:lumMod val="75000"/>
                </a:schemeClr>
              </a:solidFill>
              <a:latin typeface="Adobe Garamond Pro Bold" pitchFamily="18" charset="0"/>
            </a:endParaRPr>
          </a:p>
        </p:txBody>
      </p:sp>
      <p:sp>
        <p:nvSpPr>
          <p:cNvPr id="4" name="TextBox 3"/>
          <p:cNvSpPr txBox="1"/>
          <p:nvPr/>
        </p:nvSpPr>
        <p:spPr>
          <a:xfrm>
            <a:off x="533400" y="1752600"/>
            <a:ext cx="8077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dirty="0" smtClean="0"/>
              <a:t>Worldwide Mensch </a:t>
            </a:r>
            <a:r>
              <a:rPr lang="en-US" dirty="0"/>
              <a:t>EIT Award for Best Use of WDC’s Embedded Intelligence Technology (EIT) Award is an annual award that recognizes the engineering innovation team that best integrates any WDC EIT product (in board or chip form) into a potential commercial product that was developed in a senior design project. Specifically, the award will be granted to a student team that has built a smart connected prototype that may have a commercial market</a:t>
            </a:r>
            <a:r>
              <a:rPr lang="en-US" dirty="0" smtClean="0"/>
              <a:t>.</a:t>
            </a:r>
          </a:p>
          <a:p>
            <a:pPr marL="285750" indent="-285750">
              <a:buFont typeface="Arial" panose="020B0604020202020204" pitchFamily="34" charset="0"/>
              <a:buChar char="•"/>
            </a:pPr>
            <a:r>
              <a:rPr lang="en-US" smtClean="0"/>
              <a:t>Worldwide eligibility</a:t>
            </a:r>
            <a:endParaRPr lang="en-US" dirty="0"/>
          </a:p>
          <a:p>
            <a:pPr marL="285750" indent="-285750">
              <a:buFont typeface="Arial" panose="020B0604020202020204" pitchFamily="34" charset="0"/>
              <a:buChar char="•"/>
            </a:pPr>
            <a:r>
              <a:rPr lang="en-US" dirty="0" smtClean="0"/>
              <a:t>Self-Nominated Award – </a:t>
            </a:r>
            <a:r>
              <a:rPr lang="en-US" dirty="0" smtClean="0">
                <a:hlinkClick r:id="rId3"/>
              </a:rPr>
              <a:t>Download Form Here</a:t>
            </a:r>
            <a:endParaRPr lang="en-US" dirty="0"/>
          </a:p>
          <a:p>
            <a:pPr marL="285750" indent="-285750">
              <a:buFont typeface="Arial" panose="020B0604020202020204" pitchFamily="34" charset="0"/>
              <a:buChar char="•"/>
            </a:pPr>
            <a:r>
              <a:rPr lang="en-US" dirty="0"/>
              <a:t>Prize </a:t>
            </a:r>
            <a:r>
              <a:rPr lang="en-US" dirty="0" smtClean="0"/>
              <a:t>amount - </a:t>
            </a:r>
            <a:r>
              <a:rPr lang="en-US" dirty="0"/>
              <a:t>$</a:t>
            </a:r>
            <a:r>
              <a:rPr lang="en-US" dirty="0" smtClean="0"/>
              <a:t>1000</a:t>
            </a:r>
            <a:endParaRPr lang="en-US" dirty="0"/>
          </a:p>
          <a:p>
            <a:pPr marL="285750" indent="-285750">
              <a:buFont typeface="Arial" panose="020B0604020202020204" pitchFamily="34" charset="0"/>
              <a:buChar char="•"/>
            </a:pPr>
            <a:r>
              <a:rPr lang="en-US" dirty="0" smtClean="0"/>
              <a:t>Judged and Awarded by The Western Design Center, Inc.</a:t>
            </a:r>
            <a:endParaRPr lang="en-US" dirty="0"/>
          </a:p>
          <a:p>
            <a:pPr marL="285750" indent="-285750">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latin typeface="Adobe Arabic" pitchFamily="18" charset="-78"/>
              <a:cs typeface="Adobe Arabic" pitchFamily="18"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100" y="5905500"/>
            <a:ext cx="2857500" cy="952500"/>
          </a:xfrm>
          <a:prstGeom prst="rect">
            <a:avLst/>
          </a:prstGeom>
        </p:spPr>
      </p:pic>
    </p:spTree>
    <p:extLst>
      <p:ext uri="{BB962C8B-B14F-4D97-AF65-F5344CB8AC3E}">
        <p14:creationId xmlns:p14="http://schemas.microsoft.com/office/powerpoint/2010/main" val="1860410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1151886"/>
            <a:ext cx="8991600" cy="236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12282"/>
            <a:ext cx="8077200" cy="707886"/>
          </a:xfrm>
          <a:prstGeom prst="rect">
            <a:avLst/>
          </a:prstGeom>
          <a:noFill/>
        </p:spPr>
        <p:txBody>
          <a:bodyPr wrap="square" rtlCol="0">
            <a:spAutoFit/>
          </a:bodyPr>
          <a:lstStyle/>
          <a:p>
            <a:pPr algn="ctr"/>
            <a:r>
              <a:rPr lang="en-US" sz="4000" dirty="0">
                <a:solidFill>
                  <a:schemeClr val="accent2">
                    <a:lumMod val="75000"/>
                  </a:schemeClr>
                </a:solidFill>
                <a:latin typeface="Adobe Garamond Pro Bold" pitchFamily="18" charset="0"/>
              </a:rPr>
              <a:t>Self Nomination </a:t>
            </a:r>
            <a:r>
              <a:rPr lang="en-US" sz="4000" dirty="0" smtClean="0">
                <a:solidFill>
                  <a:schemeClr val="accent2">
                    <a:lumMod val="75000"/>
                  </a:schemeClr>
                </a:solidFill>
                <a:latin typeface="Adobe Garamond Pro Bold" pitchFamily="18" charset="0"/>
              </a:rPr>
              <a:t>Form</a:t>
            </a:r>
            <a:endParaRPr lang="en-US" sz="4000" dirty="0">
              <a:solidFill>
                <a:schemeClr val="accent2">
                  <a:lumMod val="75000"/>
                </a:schemeClr>
              </a:solidFill>
              <a:latin typeface="Adobe Garamond Pro Bold"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5905500"/>
            <a:ext cx="2857500" cy="952500"/>
          </a:xfrm>
          <a:prstGeom prst="rect">
            <a:avLst/>
          </a:prstGeom>
        </p:spPr>
      </p:pic>
      <p:sp>
        <p:nvSpPr>
          <p:cNvPr id="6" name="Rectangle 1"/>
          <p:cNvSpPr>
            <a:spLocks noChangeArrowheads="1"/>
          </p:cNvSpPr>
          <p:nvPr/>
        </p:nvSpPr>
        <p:spPr bwMode="auto">
          <a:xfrm>
            <a:off x="3240088" y="148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nvGraphicFramePr>
        <p:xfrm>
          <a:off x="3360984" y="1381919"/>
          <a:ext cx="2422032" cy="4724400"/>
        </p:xfrm>
        <a:graphic>
          <a:graphicData uri="http://schemas.openxmlformats.org/drawingml/2006/table">
            <a:tbl>
              <a:tblPr firstRow="1" firstCol="1" bandRow="1"/>
              <a:tblGrid>
                <a:gridCol w="2422032"/>
              </a:tblGrid>
              <a:tr h="87038">
                <a:tc>
                  <a:txBody>
                    <a:bodyPr/>
                    <a:lstStyle/>
                    <a:p>
                      <a:pPr marL="0" marR="0">
                        <a:spcBef>
                          <a:spcPts val="0"/>
                        </a:spcBef>
                        <a:spcAft>
                          <a:spcPts val="0"/>
                        </a:spcAft>
                      </a:pPr>
                      <a:r>
                        <a:rPr lang="en-US" sz="600" b="1">
                          <a:effectLst/>
                          <a:latin typeface="Calibri" panose="020F0502020204030204" pitchFamily="34" charset="0"/>
                          <a:ea typeface="Calibri" panose="020F0502020204030204" pitchFamily="34" charset="0"/>
                          <a:cs typeface="Times New Roman" panose="02020603050405020304" pitchFamily="18" charset="0"/>
                        </a:rPr>
                        <a:t>Worldwide Best Use of WDC’s Embedded Intelligence Technology (EIT)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74604">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Sponsor:  The Western Design Center, Inc.</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472">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Description:</a:t>
                      </a:r>
                      <a:r>
                        <a:rPr lang="en-US" sz="500">
                          <a:effectLst/>
                          <a:latin typeface="Calibri" panose="020F0502020204030204" pitchFamily="34" charset="0"/>
                          <a:ea typeface="Calibri" panose="020F0502020204030204" pitchFamily="34" charset="0"/>
                          <a:cs typeface="Times New Roman" panose="02020603050405020304" pitchFamily="18" charset="0"/>
                        </a:rPr>
                        <a:t>  The worldwide WW Mensch EIT Award for Best Use of WDC’s Embedded Intelligence Technology (EIT) Award is an annual award that recognizes the engineering innovation team that best integrates any WDC EIT product (in board or chip form) into a potential commercial product that was developed in a senior design project. Specifically, the award will be granted to a student team that has built a smart connected prototype that may have a commercial market. Embedded Intelligence is characterized as the ability of a product to sense, process, communicate, and actuate (SPCA) based upon information gained from understanding of both itself and others and for the benefit of many. Preference will be given to designs with SPCA capabilities that can demonstrably surpass human abilities to perform the same function.</a:t>
                      </a:r>
                    </a:p>
                    <a:p>
                      <a:pPr marL="0" marR="0">
                        <a:spcBef>
                          <a:spcPts val="0"/>
                        </a:spcBef>
                        <a:spcAft>
                          <a:spcPts val="0"/>
                        </a:spcAft>
                      </a:pPr>
                      <a:r>
                        <a:rPr lang="en-US" sz="500" i="1">
                          <a:effectLst/>
                          <a:latin typeface="Calibri" panose="020F0502020204030204" pitchFamily="34" charset="0"/>
                          <a:ea typeface="Calibri" panose="020F0502020204030204" pitchFamily="34" charset="0"/>
                          <a:cs typeface="Times New Roman" panose="02020603050405020304" pitchFamily="18" charset="0"/>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 u="sng">
                          <a:effectLst/>
                          <a:latin typeface="Calibri" panose="020F0502020204030204" pitchFamily="34" charset="0"/>
                          <a:ea typeface="Calibri" panose="020F0502020204030204" pitchFamily="34" charset="0"/>
                          <a:cs typeface="Times New Roman" panose="02020603050405020304" pitchFamily="18" charset="0"/>
                        </a:rPr>
                        <a:t>Background:</a:t>
                      </a:r>
                      <a:r>
                        <a:rPr lang="en-US" sz="500">
                          <a:effectLst/>
                          <a:latin typeface="Calibri" panose="020F0502020204030204" pitchFamily="34" charset="0"/>
                          <a:ea typeface="Calibri" panose="020F0502020204030204" pitchFamily="34" charset="0"/>
                          <a:cs typeface="Times New Roman" panose="02020603050405020304" pitchFamily="18" charset="0"/>
                        </a:rPr>
                        <a:t>  Embedded Intelligence (EI) is defined and used here to include the combination of software and micro-processing hardware used in Industry 4.0 and beyond Embedded Systems, Intelligent Systems and/or characterized as having Artificial Intelligence. Application specific embedded intelligence is used in a wide range of solutions in products like microwave ovens, refrigerators, pacemakers, smartphones, automobiles, robots, drones, and airplanes. The most common feature of these products, which fall into the category of “Internet of Things (IoT)” is that they communicate with each other (increasingly through what is described as “cloud services,” which constitutes a higher level of intelligence).</a:t>
                      </a: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4">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Award Amount:</a:t>
                      </a:r>
                      <a:r>
                        <a:rPr lang="en-US" sz="500">
                          <a:effectLst/>
                          <a:latin typeface="Calibri" panose="020F0502020204030204" pitchFamily="34" charset="0"/>
                          <a:ea typeface="Calibri" panose="020F0502020204030204" pitchFamily="34" charset="0"/>
                          <a:cs typeface="Times New Roman" panose="02020603050405020304" pitchFamily="18" charset="0"/>
                        </a:rPr>
                        <a:t>  $1000</a:t>
                      </a: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151">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Self-nomination requirements:</a:t>
                      </a:r>
                      <a:r>
                        <a:rPr lang="en-US" sz="500">
                          <a:effectLst/>
                          <a:latin typeface="Calibri" panose="020F0502020204030204" pitchFamily="34" charset="0"/>
                          <a:ea typeface="Calibri" panose="020F0502020204030204" pitchFamily="34" charset="0"/>
                          <a:cs typeface="Times New Roman" panose="02020603050405020304" pitchFamily="18" charset="0"/>
                        </a:rPr>
                        <a:t>  Provide justification in the space below for how your project deserves to win this award (two pages max).  Provide details on the embedded system used and how it was integrated with the rest of the system. The justification should include a brief description of what was sensed, processed, communicated, and actuated in the system designed in the project. In addition, in keeping with entrepreneurial aspects of the Mensch Prize, the document must include a statement on the innovative value of the designed system to mankind. The following 6 questions need to be answered in the Justification section:</a:t>
                      </a:r>
                    </a:p>
                    <a:p>
                      <a:pPr marL="342900" marR="0" lvl="0" indent="-342900">
                        <a:spcBef>
                          <a:spcPts val="0"/>
                        </a:spcBef>
                        <a:spcAft>
                          <a:spcPts val="0"/>
                        </a:spcAft>
                        <a:buFont typeface="+mj-lt"/>
                        <a:buAutoNum type="arabicParenR"/>
                      </a:pPr>
                      <a:r>
                        <a:rPr lang="en-US" sz="400" u="sng">
                          <a:effectLst/>
                          <a:latin typeface="Calibri" panose="020F0502020204030204" pitchFamily="34" charset="0"/>
                          <a:ea typeface="Calibri" panose="020F0502020204030204" pitchFamily="34" charset="0"/>
                          <a:cs typeface="Times New Roman" panose="02020603050405020304" pitchFamily="18" charset="0"/>
                        </a:rPr>
                        <a:t>Market identification</a:t>
                      </a:r>
                      <a:r>
                        <a:rPr lang="en-US" sz="400">
                          <a:effectLst/>
                          <a:latin typeface="Calibri" panose="020F0502020204030204" pitchFamily="34" charset="0"/>
                          <a:ea typeface="Calibri" panose="020F0502020204030204" pitchFamily="34" charset="0"/>
                          <a:cs typeface="Times New Roman" panose="02020603050405020304" pitchFamily="18" charset="0"/>
                        </a:rPr>
                        <a:t> for </a:t>
                      </a:r>
                      <a:r>
                        <a:rPr lang="en-US" sz="400" u="sng">
                          <a:effectLst/>
                          <a:latin typeface="Calibri" panose="020F0502020204030204" pitchFamily="34" charset="0"/>
                          <a:ea typeface="Calibri" panose="020F0502020204030204" pitchFamily="34" charset="0"/>
                          <a:cs typeface="Times New Roman" panose="02020603050405020304" pitchFamily="18" charset="0"/>
                        </a:rPr>
                        <a:t>name of product</a:t>
                      </a:r>
                      <a:r>
                        <a:rPr lang="en-US" sz="400">
                          <a:effectLst/>
                          <a:latin typeface="Calibri" panose="020F0502020204030204" pitchFamily="34" charset="0"/>
                          <a:ea typeface="Calibri" panose="020F0502020204030204" pitchFamily="34" charset="0"/>
                          <a:cs typeface="Times New Roman" panose="02020603050405020304" pitchFamily="18" charset="0"/>
                        </a:rPr>
                        <a:t> first introduced on </a:t>
                      </a:r>
                      <a:r>
                        <a:rPr lang="en-US" sz="400" u="sng">
                          <a:effectLst/>
                          <a:latin typeface="Calibri" panose="020F0502020204030204" pitchFamily="34" charset="0"/>
                          <a:ea typeface="Calibri" panose="020F0502020204030204" pitchFamily="34" charset="0"/>
                          <a:cs typeface="Times New Roman" panose="02020603050405020304" pitchFamily="18" charset="0"/>
                        </a:rPr>
                        <a:t>date</a:t>
                      </a:r>
                      <a:r>
                        <a:rPr lang="en-US" sz="40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mj-lt"/>
                        <a:buAutoNum type="arabicParenR"/>
                      </a:pPr>
                      <a:r>
                        <a:rPr lang="en-US" sz="400" u="sng">
                          <a:effectLst/>
                          <a:latin typeface="Calibri" panose="020F0502020204030204" pitchFamily="34" charset="0"/>
                          <a:ea typeface="Calibri" panose="020F0502020204030204" pitchFamily="34" charset="0"/>
                          <a:cs typeface="Times New Roman" panose="02020603050405020304" pitchFamily="18" charset="0"/>
                        </a:rPr>
                        <a:t>WDC EIT </a:t>
                      </a:r>
                      <a:r>
                        <a:rPr lang="en-US" sz="400">
                          <a:effectLst/>
                          <a:latin typeface="Calibri" panose="020F0502020204030204" pitchFamily="34" charset="0"/>
                          <a:ea typeface="Calibri" panose="020F0502020204030204" pitchFamily="34" charset="0"/>
                          <a:cs typeface="Times New Roman" panose="02020603050405020304" pitchFamily="18" charset="0"/>
                        </a:rPr>
                        <a:t>used in the product.</a:t>
                      </a:r>
                    </a:p>
                    <a:p>
                      <a:pPr marL="342900" marR="0" lvl="0" indent="-342900">
                        <a:spcBef>
                          <a:spcPts val="0"/>
                        </a:spcBef>
                        <a:spcAft>
                          <a:spcPts val="0"/>
                        </a:spcAft>
                        <a:buFont typeface="+mj-lt"/>
                        <a:buAutoNum type="arabicParenR"/>
                      </a:pPr>
                      <a:r>
                        <a:rPr lang="en-US" sz="400">
                          <a:effectLst/>
                          <a:latin typeface="Calibri" panose="020F0502020204030204" pitchFamily="34" charset="0"/>
                          <a:ea typeface="Calibri" panose="020F0502020204030204" pitchFamily="34" charset="0"/>
                          <a:cs typeface="Times New Roman" panose="02020603050405020304" pitchFamily="18" charset="0"/>
                        </a:rPr>
                        <a:t>Prototype/developer model </a:t>
                      </a:r>
                      <a:r>
                        <a:rPr lang="en-US" sz="400" u="sng">
                          <a:effectLst/>
                          <a:latin typeface="Calibri" panose="020F0502020204030204" pitchFamily="34" charset="0"/>
                          <a:ea typeface="Calibri" panose="020F0502020204030204" pitchFamily="34" charset="0"/>
                          <a:cs typeface="Times New Roman" panose="02020603050405020304" pitchFamily="18" charset="0"/>
                        </a:rPr>
                        <a:t>sales price</a:t>
                      </a:r>
                      <a:r>
                        <a:rPr lang="en-US" sz="40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mj-lt"/>
                        <a:buAutoNum type="arabicParenR"/>
                      </a:pPr>
                      <a:r>
                        <a:rPr lang="en-US" sz="400">
                          <a:effectLst/>
                          <a:latin typeface="Calibri" panose="020F0502020204030204" pitchFamily="34" charset="0"/>
                          <a:ea typeface="Calibri" panose="020F0502020204030204" pitchFamily="34" charset="0"/>
                          <a:cs typeface="Times New Roman" panose="02020603050405020304" pitchFamily="18" charset="0"/>
                        </a:rPr>
                        <a:t>Prototype/developer model </a:t>
                      </a:r>
                      <a:r>
                        <a:rPr lang="en-US" sz="400" u="sng">
                          <a:effectLst/>
                          <a:latin typeface="Calibri" panose="020F0502020204030204" pitchFamily="34" charset="0"/>
                          <a:ea typeface="Calibri" panose="020F0502020204030204" pitchFamily="34" charset="0"/>
                          <a:cs typeface="Times New Roman" panose="02020603050405020304" pitchFamily="18" charset="0"/>
                        </a:rPr>
                        <a:t>unit sales</a:t>
                      </a:r>
                      <a:r>
                        <a:rPr lang="en-US" sz="400">
                          <a:effectLst/>
                          <a:latin typeface="Calibri" panose="020F0502020204030204" pitchFamily="34" charset="0"/>
                          <a:ea typeface="Calibri" panose="020F0502020204030204" pitchFamily="34" charset="0"/>
                          <a:cs typeface="Times New Roman" panose="02020603050405020304" pitchFamily="18" charset="0"/>
                        </a:rPr>
                        <a:t> volume to date.</a:t>
                      </a:r>
                    </a:p>
                    <a:p>
                      <a:pPr marL="342900" marR="0" lvl="0" indent="-342900">
                        <a:spcBef>
                          <a:spcPts val="0"/>
                        </a:spcBef>
                        <a:spcAft>
                          <a:spcPts val="0"/>
                        </a:spcAft>
                        <a:buFont typeface="+mj-lt"/>
                        <a:buAutoNum type="arabicParenR"/>
                      </a:pPr>
                      <a:r>
                        <a:rPr lang="en-US" sz="400">
                          <a:effectLst/>
                          <a:latin typeface="Calibri" panose="020F0502020204030204" pitchFamily="34" charset="0"/>
                          <a:ea typeface="Calibri" panose="020F0502020204030204" pitchFamily="34" charset="0"/>
                          <a:cs typeface="Times New Roman" panose="02020603050405020304" pitchFamily="18" charset="0"/>
                        </a:rPr>
                        <a:t>Projected production </a:t>
                      </a:r>
                      <a:r>
                        <a:rPr lang="en-US" sz="400" u="sng">
                          <a:effectLst/>
                          <a:latin typeface="Calibri" panose="020F0502020204030204" pitchFamily="34" charset="0"/>
                          <a:ea typeface="Calibri" panose="020F0502020204030204" pitchFamily="34" charset="0"/>
                          <a:cs typeface="Times New Roman" panose="02020603050405020304" pitchFamily="18" charset="0"/>
                        </a:rPr>
                        <a:t>sales price</a:t>
                      </a:r>
                      <a:r>
                        <a:rPr lang="en-US" sz="40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mj-lt"/>
                        <a:buAutoNum type="arabicParenR"/>
                      </a:pPr>
                      <a:r>
                        <a:rPr lang="en-US" sz="400">
                          <a:effectLst/>
                          <a:latin typeface="Calibri" panose="020F0502020204030204" pitchFamily="34" charset="0"/>
                          <a:ea typeface="Calibri" panose="020F0502020204030204" pitchFamily="34" charset="0"/>
                          <a:cs typeface="Times New Roman" panose="02020603050405020304" pitchFamily="18" charset="0"/>
                        </a:rPr>
                        <a:t>Projected production annual </a:t>
                      </a:r>
                      <a:r>
                        <a:rPr lang="en-US" sz="400" u="sng">
                          <a:effectLst/>
                          <a:latin typeface="Calibri" panose="020F0502020204030204" pitchFamily="34" charset="0"/>
                          <a:ea typeface="Calibri" panose="020F0502020204030204" pitchFamily="34" charset="0"/>
                          <a:cs typeface="Times New Roman" panose="02020603050405020304" pitchFamily="18" charset="0"/>
                        </a:rPr>
                        <a:t>unit sales</a:t>
                      </a:r>
                      <a:r>
                        <a:rPr lang="en-US" sz="400">
                          <a:effectLst/>
                          <a:latin typeface="Calibri" panose="020F0502020204030204" pitchFamily="34" charset="0"/>
                          <a:ea typeface="Calibri" panose="020F0502020204030204" pitchFamily="34" charset="0"/>
                          <a:cs typeface="Times New Roman" panose="02020603050405020304" pitchFamily="18" charset="0"/>
                        </a:rPr>
                        <a:t> volume.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4">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Self-Nomination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r>
              <a:tr h="74604">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Team Name (If Applicable):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4">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Project Title: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7623">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Project Description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641">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Justification: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415">
                <a:tc>
                  <a:txBody>
                    <a:bodyPr/>
                    <a:lstStyle/>
                    <a:p>
                      <a:pPr marL="0" marR="0">
                        <a:spcBef>
                          <a:spcPts val="0"/>
                        </a:spcBef>
                        <a:spcAft>
                          <a:spcPts val="0"/>
                        </a:spcAft>
                      </a:pPr>
                      <a:r>
                        <a:rPr lang="en-US" sz="500" b="1">
                          <a:effectLst/>
                          <a:latin typeface="Calibri" panose="020F0502020204030204" pitchFamily="34" charset="0"/>
                          <a:ea typeface="Calibri" panose="020F0502020204030204" pitchFamily="34" charset="0"/>
                          <a:cs typeface="Times New Roman" panose="02020603050405020304" pitchFamily="18" charset="0"/>
                        </a:rPr>
                        <a:t>Additional Material Attached: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00">
                          <a:effectLst/>
                          <a:latin typeface="Calibri" panose="020F0502020204030204" pitchFamily="34" charset="0"/>
                          <a:ea typeface="Calibri" panose="020F0502020204030204" pitchFamily="34" charset="0"/>
                          <a:cs typeface="Times New Roman" panose="02020603050405020304" pitchFamily="18" charset="0"/>
                        </a:rPr>
                        <a:t> </a:t>
                      </a: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04">
                <a:tc>
                  <a:txBody>
                    <a:bodyPr/>
                    <a:lstStyle/>
                    <a:p>
                      <a:pPr marL="0" marR="0">
                        <a:spcBef>
                          <a:spcPts val="0"/>
                        </a:spcBef>
                        <a:spcAft>
                          <a:spcPts val="0"/>
                        </a:spcAft>
                      </a:pPr>
                      <a:r>
                        <a:rPr lang="en-US" sz="500" b="1" dirty="0">
                          <a:effectLst/>
                          <a:latin typeface="Calibri" panose="020F0502020204030204" pitchFamily="34" charset="0"/>
                          <a:ea typeface="Calibri" panose="020F0502020204030204" pitchFamily="34" charset="0"/>
                          <a:cs typeface="Times New Roman" panose="02020603050405020304" pitchFamily="18" charset="0"/>
                        </a:rPr>
                        <a:t>Submitted by (name, email):</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7976" marR="27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2446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1151886"/>
            <a:ext cx="8991600" cy="236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12282"/>
            <a:ext cx="8077200" cy="923330"/>
          </a:xfrm>
          <a:prstGeom prst="rect">
            <a:avLst/>
          </a:prstGeom>
          <a:noFill/>
        </p:spPr>
        <p:txBody>
          <a:bodyPr wrap="square" rtlCol="0">
            <a:spAutoFit/>
          </a:bodyPr>
          <a:lstStyle/>
          <a:p>
            <a:pPr algn="ctr"/>
            <a:r>
              <a:rPr lang="en-US" sz="5400" dirty="0" smtClean="0">
                <a:solidFill>
                  <a:schemeClr val="accent2">
                    <a:lumMod val="75000"/>
                  </a:schemeClr>
                </a:solidFill>
                <a:latin typeface="Adobe Garamond Pro Bold" pitchFamily="18" charset="0"/>
              </a:rPr>
              <a:t>More about EI</a:t>
            </a:r>
            <a:endParaRPr lang="en-US" sz="5400" dirty="0">
              <a:solidFill>
                <a:schemeClr val="accent2">
                  <a:lumMod val="75000"/>
                </a:schemeClr>
              </a:solidFill>
              <a:latin typeface="Adobe Garamond Pro Bold" pitchFamily="18" charset="0"/>
            </a:endParaRPr>
          </a:p>
        </p:txBody>
      </p:sp>
      <p:sp>
        <p:nvSpPr>
          <p:cNvPr id="4" name="TextBox 3"/>
          <p:cNvSpPr txBox="1"/>
          <p:nvPr/>
        </p:nvSpPr>
        <p:spPr>
          <a:xfrm>
            <a:off x="533400" y="1524000"/>
            <a:ext cx="8077200"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Embedded Intelligence (EI) </a:t>
            </a:r>
            <a:r>
              <a:rPr lang="en-US" dirty="0" smtClean="0"/>
              <a:t>- The </a:t>
            </a:r>
            <a:r>
              <a:rPr lang="en-US" dirty="0"/>
              <a:t>combination of software and micro-processing hardware used in Industry 4.0 and beyond Embedded Systems, Intelligent Systems and/or characterized as having Artificial </a:t>
            </a:r>
            <a:r>
              <a:rPr lang="en-US" dirty="0" smtClean="0"/>
              <a:t>Intelligence.</a:t>
            </a:r>
          </a:p>
          <a:p>
            <a:pPr marL="285750" indent="-285750">
              <a:buFont typeface="Arial" panose="020B0604020202020204" pitchFamily="34" charset="0"/>
              <a:buChar char="•"/>
            </a:pPr>
            <a:r>
              <a:rPr lang="en-US" dirty="0" smtClean="0"/>
              <a:t>Embedded </a:t>
            </a:r>
            <a:r>
              <a:rPr lang="en-US" dirty="0"/>
              <a:t>Intelligence is characterized as the ability of a product to sense, process, communicate, and actuate (SPCA) based upon information gained from understanding of both itself and others and for the benefit of </a:t>
            </a:r>
            <a:r>
              <a:rPr lang="en-US" dirty="0" smtClean="0"/>
              <a:t>many.</a:t>
            </a:r>
          </a:p>
          <a:p>
            <a:pPr marL="285750" indent="-285750">
              <a:buFont typeface="Arial" panose="020B0604020202020204" pitchFamily="34" charset="0"/>
              <a:buChar char="•"/>
            </a:pPr>
            <a:r>
              <a:rPr lang="en-US" dirty="0" smtClean="0"/>
              <a:t>TheMenschFoundation.org Website – Learn EI Section</a:t>
            </a:r>
          </a:p>
          <a:p>
            <a:pPr marL="742950" lvl="1" indent="-285750">
              <a:buFont typeface="Arial" panose="020B0604020202020204" pitchFamily="34" charset="0"/>
              <a:buChar char="•"/>
            </a:pPr>
            <a:r>
              <a:rPr lang="en-US" dirty="0" smtClean="0"/>
              <a:t>The Theory of EI</a:t>
            </a:r>
          </a:p>
          <a:p>
            <a:pPr marL="742950" lvl="1" indent="-285750">
              <a:buFont typeface="Arial" panose="020B0604020202020204" pitchFamily="34" charset="0"/>
              <a:buChar char="•"/>
            </a:pPr>
            <a:r>
              <a:rPr lang="en-US" dirty="0" smtClean="0"/>
              <a:t>Universities with EI Programs</a:t>
            </a:r>
          </a:p>
          <a:p>
            <a:pPr marL="742950" lvl="1" indent="-285750">
              <a:buFont typeface="Arial" panose="020B0604020202020204" pitchFamily="34" charset="0"/>
              <a:buChar char="•"/>
            </a:pPr>
            <a:r>
              <a:rPr lang="en-US" dirty="0" smtClean="0"/>
              <a:t>Reflections on EI</a:t>
            </a:r>
          </a:p>
          <a:p>
            <a:pPr marL="742950" lvl="1" indent="-285750">
              <a:buFont typeface="Arial" panose="020B0604020202020204" pitchFamily="34" charset="0"/>
              <a:buChar char="•"/>
            </a:pPr>
            <a:r>
              <a:rPr lang="en-US" dirty="0" smtClean="0"/>
              <a:t>EI Glossary/Reading List/Q&amp;A</a:t>
            </a:r>
          </a:p>
          <a:p>
            <a:pPr marL="742950" lvl="1" indent="-285750">
              <a:buFont typeface="Arial" panose="020B0604020202020204" pitchFamily="34" charset="0"/>
              <a:buChar char="•"/>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5905500"/>
            <a:ext cx="2857500" cy="952500"/>
          </a:xfrm>
          <a:prstGeom prst="rect">
            <a:avLst/>
          </a:prstGeom>
        </p:spPr>
      </p:pic>
    </p:spTree>
    <p:extLst>
      <p:ext uri="{BB962C8B-B14F-4D97-AF65-F5344CB8AC3E}">
        <p14:creationId xmlns:p14="http://schemas.microsoft.com/office/powerpoint/2010/main" val="34318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1151886"/>
            <a:ext cx="8991600" cy="236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12282"/>
            <a:ext cx="8077200" cy="707886"/>
          </a:xfrm>
          <a:prstGeom prst="rect">
            <a:avLst/>
          </a:prstGeom>
          <a:noFill/>
        </p:spPr>
        <p:txBody>
          <a:bodyPr wrap="square" rtlCol="0">
            <a:spAutoFit/>
          </a:bodyPr>
          <a:lstStyle/>
          <a:p>
            <a:pPr algn="ctr"/>
            <a:r>
              <a:rPr lang="en-US" sz="4000" dirty="0" smtClean="0">
                <a:solidFill>
                  <a:schemeClr val="accent2">
                    <a:lumMod val="75000"/>
                  </a:schemeClr>
                </a:solidFill>
                <a:latin typeface="Adobe Garamond Pro Bold" pitchFamily="18" charset="0"/>
              </a:rPr>
              <a:t>Embedded Intelligence Technology</a:t>
            </a:r>
            <a:endParaRPr lang="en-US" sz="4000" dirty="0">
              <a:solidFill>
                <a:schemeClr val="accent2">
                  <a:lumMod val="75000"/>
                </a:schemeClr>
              </a:solidFill>
              <a:latin typeface="Adobe Garamond Pro Bold" pitchFamily="18" charset="0"/>
            </a:endParaRPr>
          </a:p>
        </p:txBody>
      </p:sp>
      <p:sp>
        <p:nvSpPr>
          <p:cNvPr id="4" name="TextBox 3"/>
          <p:cNvSpPr txBox="1"/>
          <p:nvPr/>
        </p:nvSpPr>
        <p:spPr>
          <a:xfrm>
            <a:off x="533400" y="1524000"/>
            <a:ext cx="8077200"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Example – MyMENSCH SBC from WDC</a:t>
            </a:r>
          </a:p>
          <a:p>
            <a:pPr marL="742950" lvl="1" indent="-285750">
              <a:buFont typeface="Arial" panose="020B0604020202020204" pitchFamily="34" charset="0"/>
              <a:buChar char="•"/>
            </a:pPr>
            <a:r>
              <a:rPr lang="en-US" dirty="0" smtClean="0"/>
              <a:t>Single Board Computer with MAX10 FPGA</a:t>
            </a:r>
          </a:p>
          <a:p>
            <a:pPr marL="742950" lvl="1" indent="-285750">
              <a:buFont typeface="Arial" panose="020B0604020202020204" pitchFamily="34" charset="0"/>
              <a:buChar char="•"/>
            </a:pPr>
            <a:r>
              <a:rPr lang="en-US" dirty="0" smtClean="0"/>
              <a:t>WDC’s 65xx FPGA Microcontroller embedded in FPGA</a:t>
            </a:r>
          </a:p>
          <a:p>
            <a:pPr marL="742950" lvl="1" indent="-285750">
              <a:buFont typeface="Arial" panose="020B0604020202020204" pitchFamily="34" charset="0"/>
              <a:buChar char="•"/>
            </a:pPr>
            <a:r>
              <a:rPr lang="en-US" dirty="0" smtClean="0"/>
              <a:t>2x 50 pin connectors for rapid prototyping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5905500"/>
            <a:ext cx="2857500" cy="952500"/>
          </a:xfrm>
          <a:prstGeom prst="rect">
            <a:avLst/>
          </a:prstGeom>
        </p:spPr>
      </p:pic>
      <p:pic>
        <p:nvPicPr>
          <p:cNvPr id="1026" name="Picture 2" descr="https://documents.lucidchart.com/documents/0fc62620-835e-409b-bba3-52ee484c06d0/pages/VUf3EOv79e8hR?a=226&amp;x=181&amp;y=428&amp;w=864&amp;h=924&amp;store=1&amp;accept=image%2F*&amp;auth=LCA%20d4c3a14d869dea4ae9d0a9585e3470c32c757668-ts%3D15705538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675" y="3001328"/>
            <a:ext cx="3121025" cy="333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8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1151886"/>
            <a:ext cx="8991600" cy="236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12282"/>
            <a:ext cx="8077200" cy="707886"/>
          </a:xfrm>
          <a:prstGeom prst="rect">
            <a:avLst/>
          </a:prstGeom>
          <a:noFill/>
        </p:spPr>
        <p:txBody>
          <a:bodyPr wrap="square" rtlCol="0">
            <a:spAutoFit/>
          </a:bodyPr>
          <a:lstStyle/>
          <a:p>
            <a:pPr algn="ctr"/>
            <a:r>
              <a:rPr lang="en-US" sz="4000" dirty="0" smtClean="0">
                <a:solidFill>
                  <a:schemeClr val="accent2">
                    <a:lumMod val="75000"/>
                  </a:schemeClr>
                </a:solidFill>
                <a:latin typeface="Adobe Garamond Pro Bold" pitchFamily="18" charset="0"/>
              </a:rPr>
              <a:t>Embedded Intelligence Technology</a:t>
            </a:r>
            <a:endParaRPr lang="en-US" sz="4000" dirty="0">
              <a:solidFill>
                <a:schemeClr val="accent2">
                  <a:lumMod val="75000"/>
                </a:schemeClr>
              </a:solidFill>
              <a:latin typeface="Adobe Garamond Pro Bold"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5905500"/>
            <a:ext cx="2857500" cy="952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301" y="1289410"/>
            <a:ext cx="6629399" cy="4735286"/>
          </a:xfrm>
          <a:prstGeom prst="rect">
            <a:avLst/>
          </a:prstGeom>
        </p:spPr>
      </p:pic>
    </p:spTree>
    <p:extLst>
      <p:ext uri="{BB962C8B-B14F-4D97-AF65-F5344CB8AC3E}">
        <p14:creationId xmlns:p14="http://schemas.microsoft.com/office/powerpoint/2010/main" val="207412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e\Desktop\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1151886"/>
            <a:ext cx="8991600" cy="2360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12282"/>
            <a:ext cx="8077200" cy="923330"/>
          </a:xfrm>
          <a:prstGeom prst="rect">
            <a:avLst/>
          </a:prstGeom>
          <a:noFill/>
        </p:spPr>
        <p:txBody>
          <a:bodyPr wrap="square" rtlCol="0">
            <a:spAutoFit/>
          </a:bodyPr>
          <a:lstStyle/>
          <a:p>
            <a:pPr algn="ctr"/>
            <a:r>
              <a:rPr lang="en-US" sz="5400" dirty="0" smtClean="0">
                <a:solidFill>
                  <a:schemeClr val="accent2">
                    <a:lumMod val="75000"/>
                  </a:schemeClr>
                </a:solidFill>
                <a:latin typeface="Adobe Garamond Pro Bold" pitchFamily="18" charset="0"/>
              </a:rPr>
              <a:t>Questions?</a:t>
            </a:r>
            <a:endParaRPr lang="en-US" sz="5400" dirty="0">
              <a:solidFill>
                <a:schemeClr val="accent2">
                  <a:lumMod val="75000"/>
                </a:schemeClr>
              </a:solidFill>
              <a:latin typeface="Adobe Garamond Pro Bold"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5905500"/>
            <a:ext cx="2857500" cy="952500"/>
          </a:xfrm>
          <a:prstGeom prst="rect">
            <a:avLst/>
          </a:prstGeom>
        </p:spPr>
      </p:pic>
      <p:sp>
        <p:nvSpPr>
          <p:cNvPr id="7" name="TextBox 6"/>
          <p:cNvSpPr txBox="1"/>
          <p:nvPr/>
        </p:nvSpPr>
        <p:spPr>
          <a:xfrm>
            <a:off x="1828800" y="2286000"/>
            <a:ext cx="5486400" cy="923330"/>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Email – </a:t>
            </a:r>
            <a:r>
              <a:rPr lang="en-US" dirty="0" smtClean="0">
                <a:hlinkClick r:id="rId4"/>
              </a:rPr>
              <a:t>info@WesternDesignCenter.com</a:t>
            </a:r>
            <a:endParaRPr lang="en-US" dirty="0" smtClean="0"/>
          </a:p>
          <a:p>
            <a:pPr marL="285750" indent="-285750">
              <a:buFont typeface="Arial" panose="020B0604020202020204" pitchFamily="34" charset="0"/>
              <a:buChar char="•"/>
            </a:pPr>
            <a:r>
              <a:rPr lang="en-US" dirty="0" smtClean="0"/>
              <a:t>Phone – 480.962.4545 </a:t>
            </a:r>
          </a:p>
        </p:txBody>
      </p:sp>
      <p:sp>
        <p:nvSpPr>
          <p:cNvPr id="8" name="TextBox 7"/>
          <p:cNvSpPr txBox="1"/>
          <p:nvPr/>
        </p:nvSpPr>
        <p:spPr>
          <a:xfrm>
            <a:off x="533400" y="1295400"/>
            <a:ext cx="8077200" cy="1015663"/>
          </a:xfrm>
          <a:prstGeom prst="rect">
            <a:avLst/>
          </a:prstGeom>
          <a:noFill/>
        </p:spPr>
        <p:txBody>
          <a:bodyPr wrap="square" rtlCol="0">
            <a:spAutoFit/>
          </a:bodyPr>
          <a:lstStyle/>
          <a:p>
            <a:pPr algn="ctr"/>
            <a:r>
              <a:rPr lang="en-US" sz="6000" dirty="0" smtClean="0">
                <a:latin typeface="Adobe Garamond Pro Bold" pitchFamily="18" charset="0"/>
              </a:rPr>
              <a:t>Future Contact Info:</a:t>
            </a:r>
            <a:endParaRPr lang="en-US" sz="6000" dirty="0">
              <a:latin typeface="Adobe Garamond Pro Bold" pitchFamily="18" charset="0"/>
            </a:endParaRPr>
          </a:p>
        </p:txBody>
      </p:sp>
    </p:spTree>
    <p:extLst>
      <p:ext uri="{BB962C8B-B14F-4D97-AF65-F5344CB8AC3E}">
        <p14:creationId xmlns:p14="http://schemas.microsoft.com/office/powerpoint/2010/main" val="2335219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3203</TotalTime>
  <Words>678</Words>
  <Application>Microsoft Office PowerPoint</Application>
  <PresentationFormat>On-screen Show (4:3)</PresentationFormat>
  <Paragraphs>74</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Adobe Arabic</vt:lpstr>
      <vt:lpstr>Adobe Garamond Pro Bold</vt:lpstr>
      <vt:lpstr>Arial</vt:lpstr>
      <vt:lpstr>Calibri</vt:lpstr>
      <vt:lpstr>Lucida Sans Unicode</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Intelligence</dc:title>
  <dc:creator>Dave</dc:creator>
  <cp:lastModifiedBy>David Gray</cp:lastModifiedBy>
  <cp:revision>46</cp:revision>
  <dcterms:created xsi:type="dcterms:W3CDTF">2013-02-05T16:09:52Z</dcterms:created>
  <dcterms:modified xsi:type="dcterms:W3CDTF">2019-11-25T23:45:39Z</dcterms:modified>
</cp:coreProperties>
</file>